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7"/>
  </p:notesMasterIdLst>
  <p:handoutMasterIdLst>
    <p:handoutMasterId r:id="rId78"/>
  </p:handoutMasterIdLst>
  <p:sldIdLst>
    <p:sldId id="311" r:id="rId2"/>
    <p:sldId id="310" r:id="rId3"/>
    <p:sldId id="258" r:id="rId4"/>
    <p:sldId id="264" r:id="rId5"/>
    <p:sldId id="265" r:id="rId6"/>
    <p:sldId id="266" r:id="rId7"/>
    <p:sldId id="267" r:id="rId8"/>
    <p:sldId id="268" r:id="rId9"/>
    <p:sldId id="269" r:id="rId10"/>
    <p:sldId id="270" r:id="rId11"/>
    <p:sldId id="271" r:id="rId12"/>
    <p:sldId id="272" r:id="rId13"/>
    <p:sldId id="274" r:id="rId14"/>
    <p:sldId id="275" r:id="rId15"/>
    <p:sldId id="276" r:id="rId16"/>
    <p:sldId id="261" r:id="rId17"/>
    <p:sldId id="295" r:id="rId18"/>
    <p:sldId id="282" r:id="rId19"/>
    <p:sldId id="285" r:id="rId20"/>
    <p:sldId id="296" r:id="rId21"/>
    <p:sldId id="286" r:id="rId22"/>
    <p:sldId id="287" r:id="rId23"/>
    <p:sldId id="288" r:id="rId24"/>
    <p:sldId id="297" r:id="rId25"/>
    <p:sldId id="298" r:id="rId26"/>
    <p:sldId id="300" r:id="rId27"/>
    <p:sldId id="341" r:id="rId28"/>
    <p:sldId id="342" r:id="rId29"/>
    <p:sldId id="343" r:id="rId30"/>
    <p:sldId id="315" r:id="rId31"/>
    <p:sldId id="292" r:id="rId32"/>
    <p:sldId id="344" r:id="rId33"/>
    <p:sldId id="345" r:id="rId34"/>
    <p:sldId id="346" r:id="rId35"/>
    <p:sldId id="293" r:id="rId36"/>
    <p:sldId id="321" r:id="rId37"/>
    <p:sldId id="347" r:id="rId38"/>
    <p:sldId id="348" r:id="rId39"/>
    <p:sldId id="349" r:id="rId40"/>
    <p:sldId id="294" r:id="rId41"/>
    <p:sldId id="328" r:id="rId42"/>
    <p:sldId id="350" r:id="rId43"/>
    <p:sldId id="351" r:id="rId44"/>
    <p:sldId id="352" r:id="rId45"/>
    <p:sldId id="305" r:id="rId46"/>
    <p:sldId id="306" r:id="rId47"/>
    <p:sldId id="307" r:id="rId48"/>
    <p:sldId id="308" r:id="rId49"/>
    <p:sldId id="309" r:id="rId50"/>
    <p:sldId id="329" r:id="rId51"/>
    <p:sldId id="339" r:id="rId52"/>
    <p:sldId id="340" r:id="rId53"/>
    <p:sldId id="330" r:id="rId54"/>
    <p:sldId id="337" r:id="rId55"/>
    <p:sldId id="338" r:id="rId56"/>
    <p:sldId id="331" r:id="rId57"/>
    <p:sldId id="335" r:id="rId58"/>
    <p:sldId id="336" r:id="rId59"/>
    <p:sldId id="332" r:id="rId60"/>
    <p:sldId id="333" r:id="rId61"/>
    <p:sldId id="334" r:id="rId62"/>
    <p:sldId id="353" r:id="rId63"/>
    <p:sldId id="354" r:id="rId64"/>
    <p:sldId id="355" r:id="rId65"/>
    <p:sldId id="359" r:id="rId66"/>
    <p:sldId id="360" r:id="rId67"/>
    <p:sldId id="361" r:id="rId68"/>
    <p:sldId id="356" r:id="rId69"/>
    <p:sldId id="357" r:id="rId70"/>
    <p:sldId id="358" r:id="rId71"/>
    <p:sldId id="362" r:id="rId72"/>
    <p:sldId id="363" r:id="rId73"/>
    <p:sldId id="364" r:id="rId74"/>
    <p:sldId id="366" r:id="rId75"/>
    <p:sldId id="367"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1F92CC-47DF-4C80-A6B7-44A6A8ADBFE6}" v="191" dt="2021-10-08T00:21:37.510"/>
    <p1510:client id="{B8EBE923-642B-493A-94EA-2080676D3811}" v="256" dt="2021-10-07T18:29:12.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70035" autoAdjust="0"/>
  </p:normalViewPr>
  <p:slideViewPr>
    <p:cSldViewPr snapToGrid="0">
      <p:cViewPr varScale="1">
        <p:scale>
          <a:sx n="69" d="100"/>
          <a:sy n="69" d="100"/>
        </p:scale>
        <p:origin x="300" y="90"/>
      </p:cViewPr>
      <p:guideLst>
        <p:guide orient="horz" pos="2160"/>
        <p:guide pos="2880"/>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8C5CFB-3700-420F-A8B2-050764FEDD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671E44-8BE0-4E34-A610-B8522645DF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19EFC5-D558-4BC6-BFA1-101AC32E1F73}" type="datetimeFigureOut">
              <a:rPr lang="en-US" smtClean="0"/>
              <a:t>2/7/2023</a:t>
            </a:fld>
            <a:endParaRPr lang="en-US"/>
          </a:p>
        </p:txBody>
      </p:sp>
      <p:sp>
        <p:nvSpPr>
          <p:cNvPr id="4" name="Footer Placeholder 3">
            <a:extLst>
              <a:ext uri="{FF2B5EF4-FFF2-40B4-BE49-F238E27FC236}">
                <a16:creationId xmlns:a16="http://schemas.microsoft.com/office/drawing/2014/main" id="{0DD6D661-5DB2-4371-8D97-88D86CB180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D9CD52-CAAC-4037-8F51-3385A4E5E0B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A64100-0302-4AFE-9547-C9F6A5BFC81D}" type="slidenum">
              <a:rPr lang="en-US" smtClean="0"/>
              <a:t>‹#›</a:t>
            </a:fld>
            <a:endParaRPr lang="en-US"/>
          </a:p>
        </p:txBody>
      </p:sp>
    </p:spTree>
    <p:extLst>
      <p:ext uri="{BB962C8B-B14F-4D97-AF65-F5344CB8AC3E}">
        <p14:creationId xmlns:p14="http://schemas.microsoft.com/office/powerpoint/2010/main" val="3399123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556F4-7A73-466B-A276-FB914A622F7C}" type="datetimeFigureOut">
              <a:rPr lang="en-US" smtClean="0"/>
              <a:t>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9E760-2D7E-4A62-8731-BA8503FF17E8}" type="slidenum">
              <a:rPr lang="en-US" smtClean="0"/>
              <a:t>‹#›</a:t>
            </a:fld>
            <a:endParaRPr lang="en-US"/>
          </a:p>
        </p:txBody>
      </p:sp>
    </p:spTree>
    <p:extLst>
      <p:ext uri="{BB962C8B-B14F-4D97-AF65-F5344CB8AC3E}">
        <p14:creationId xmlns:p14="http://schemas.microsoft.com/office/powerpoint/2010/main" val="273104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Basics of Training.  </a:t>
            </a:r>
          </a:p>
          <a:p>
            <a:r>
              <a:rPr lang="en-US" dirty="0"/>
              <a:t>As a loss control consultant, you add great value to the team with your technical expertise. You now have the task of sharing your technical expertise with our clients through training.  This </a:t>
            </a:r>
            <a:r>
              <a:rPr lang="en-US" dirty="0" err="1"/>
              <a:t>elearning</a:t>
            </a:r>
            <a:r>
              <a:rPr lang="en-US" dirty="0"/>
              <a:t> course will provide basic knowledge about how to enhance your skills as a trainer.   </a:t>
            </a:r>
          </a:p>
          <a:p>
            <a:r>
              <a:rPr lang="en-US" dirty="0"/>
              <a:t>This eLearning module consists of 2 topics and will take about 20 mins. to complete. The course is self paced and there are practice activities at the end of each topic. There will be a test at the end. Click next to continue</a:t>
            </a:r>
          </a:p>
        </p:txBody>
      </p:sp>
      <p:sp>
        <p:nvSpPr>
          <p:cNvPr id="4" name="Slide Number Placeholder 3"/>
          <p:cNvSpPr>
            <a:spLocks noGrp="1"/>
          </p:cNvSpPr>
          <p:nvPr>
            <p:ph type="sldNum" sz="quarter" idx="5"/>
          </p:nvPr>
        </p:nvSpPr>
        <p:spPr/>
        <p:txBody>
          <a:bodyPr/>
          <a:lstStyle/>
          <a:p>
            <a:fld id="{6A69E760-2D7E-4A62-8731-BA8503FF17E8}" type="slidenum">
              <a:rPr lang="en-US" smtClean="0"/>
              <a:t>1</a:t>
            </a:fld>
            <a:endParaRPr lang="en-US"/>
          </a:p>
        </p:txBody>
      </p:sp>
    </p:spTree>
    <p:extLst>
      <p:ext uri="{BB962C8B-B14F-4D97-AF65-F5344CB8AC3E}">
        <p14:creationId xmlns:p14="http://schemas.microsoft.com/office/powerpoint/2010/main" val="3455091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lesson, you will be able to… </a:t>
            </a:r>
          </a:p>
          <a:p>
            <a:r>
              <a:rPr lang="en-US" dirty="0"/>
              <a:t>identify the definitions of learning goal and learning objective</a:t>
            </a:r>
          </a:p>
          <a:p>
            <a:r>
              <a:rPr lang="en-US" dirty="0"/>
              <a:t>distinguish the difference in a learning goal and a learning objective</a:t>
            </a:r>
          </a:p>
          <a:p>
            <a:r>
              <a:rPr lang="en-US" dirty="0"/>
              <a:t>explain why learning goals and learning objectives are important in training </a:t>
            </a:r>
          </a:p>
          <a:p>
            <a:r>
              <a:rPr lang="en-US" dirty="0"/>
              <a:t>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10</a:t>
            </a:fld>
            <a:endParaRPr lang="en-US"/>
          </a:p>
        </p:txBody>
      </p:sp>
    </p:spTree>
    <p:extLst>
      <p:ext uri="{BB962C8B-B14F-4D97-AF65-F5344CB8AC3E}">
        <p14:creationId xmlns:p14="http://schemas.microsoft.com/office/powerpoint/2010/main" val="288455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lesson, you will be able to… </a:t>
            </a:r>
          </a:p>
          <a:p>
            <a:r>
              <a:rPr lang="en-US" dirty="0"/>
              <a:t>identify the definitions of learning goal and learning objective</a:t>
            </a:r>
          </a:p>
          <a:p>
            <a:r>
              <a:rPr lang="en-US" dirty="0"/>
              <a:t>distinguish the difference in a learning goal and a learning objective</a:t>
            </a:r>
          </a:p>
          <a:p>
            <a:r>
              <a:rPr lang="en-US" dirty="0"/>
              <a:t>explain why learning goals and learning objectives are important in training </a:t>
            </a:r>
          </a:p>
          <a:p>
            <a:r>
              <a:rPr lang="en-US" dirty="0"/>
              <a:t>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11</a:t>
            </a:fld>
            <a:endParaRPr lang="en-US"/>
          </a:p>
        </p:txBody>
      </p:sp>
    </p:spTree>
    <p:extLst>
      <p:ext uri="{BB962C8B-B14F-4D97-AF65-F5344CB8AC3E}">
        <p14:creationId xmlns:p14="http://schemas.microsoft.com/office/powerpoint/2010/main" val="4231354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lesson, you will be able to… </a:t>
            </a:r>
          </a:p>
          <a:p>
            <a:r>
              <a:rPr lang="en-US" dirty="0"/>
              <a:t>identify the definitions of learning goal and learning objective</a:t>
            </a:r>
          </a:p>
          <a:p>
            <a:r>
              <a:rPr lang="en-US" dirty="0"/>
              <a:t>distinguish the difference in a learning goal and a learning objective</a:t>
            </a:r>
          </a:p>
          <a:p>
            <a:r>
              <a:rPr lang="en-US" dirty="0"/>
              <a:t>explain why learning goals and learning objectives are important in training </a:t>
            </a:r>
          </a:p>
          <a:p>
            <a:r>
              <a:rPr lang="en-US" dirty="0"/>
              <a:t>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12</a:t>
            </a:fld>
            <a:endParaRPr lang="en-US"/>
          </a:p>
        </p:txBody>
      </p:sp>
    </p:spTree>
    <p:extLst>
      <p:ext uri="{BB962C8B-B14F-4D97-AF65-F5344CB8AC3E}">
        <p14:creationId xmlns:p14="http://schemas.microsoft.com/office/powerpoint/2010/main" val="3928971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lesson, you will be able to… </a:t>
            </a:r>
          </a:p>
          <a:p>
            <a:r>
              <a:rPr lang="en-US" dirty="0"/>
              <a:t>identify the definitions of learning goal and learning objective</a:t>
            </a:r>
          </a:p>
          <a:p>
            <a:r>
              <a:rPr lang="en-US" dirty="0"/>
              <a:t>distinguish the difference in a learning goal and a learning objective</a:t>
            </a:r>
          </a:p>
          <a:p>
            <a:r>
              <a:rPr lang="en-US" dirty="0"/>
              <a:t>explain why learning goals and learning objectives are important in training </a:t>
            </a:r>
          </a:p>
          <a:p>
            <a:r>
              <a:rPr lang="en-US" dirty="0"/>
              <a:t>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13</a:t>
            </a:fld>
            <a:endParaRPr lang="en-US"/>
          </a:p>
        </p:txBody>
      </p:sp>
    </p:spTree>
    <p:extLst>
      <p:ext uri="{BB962C8B-B14F-4D97-AF65-F5344CB8AC3E}">
        <p14:creationId xmlns:p14="http://schemas.microsoft.com/office/powerpoint/2010/main" val="807019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lesson, you will be able to… </a:t>
            </a:r>
          </a:p>
          <a:p>
            <a:r>
              <a:rPr lang="en-US" dirty="0"/>
              <a:t>identify the definitions of learning goal and learning objective</a:t>
            </a:r>
          </a:p>
          <a:p>
            <a:r>
              <a:rPr lang="en-US" dirty="0"/>
              <a:t>distinguish the difference in a learning goal and a learning objective</a:t>
            </a:r>
          </a:p>
          <a:p>
            <a:r>
              <a:rPr lang="en-US" dirty="0"/>
              <a:t>explain why learning goals and learning objectives are important in training </a:t>
            </a:r>
          </a:p>
          <a:p>
            <a:r>
              <a:rPr lang="en-US" dirty="0"/>
              <a:t>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14</a:t>
            </a:fld>
            <a:endParaRPr lang="en-US"/>
          </a:p>
        </p:txBody>
      </p:sp>
    </p:spTree>
    <p:extLst>
      <p:ext uri="{BB962C8B-B14F-4D97-AF65-F5344CB8AC3E}">
        <p14:creationId xmlns:p14="http://schemas.microsoft.com/office/powerpoint/2010/main" val="586800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lesson, you will be able to… </a:t>
            </a:r>
          </a:p>
          <a:p>
            <a:r>
              <a:rPr lang="en-US" dirty="0"/>
              <a:t>identify the definitions of learning goal and learning objective</a:t>
            </a:r>
          </a:p>
          <a:p>
            <a:r>
              <a:rPr lang="en-US" dirty="0"/>
              <a:t>distinguish the difference in a learning goal and a learning objective</a:t>
            </a:r>
          </a:p>
          <a:p>
            <a:r>
              <a:rPr lang="en-US" dirty="0"/>
              <a:t>explain why learning goals and learning objectives are important in training </a:t>
            </a:r>
          </a:p>
          <a:p>
            <a:r>
              <a:rPr lang="en-US" dirty="0"/>
              <a:t>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15</a:t>
            </a:fld>
            <a:endParaRPr lang="en-US"/>
          </a:p>
        </p:txBody>
      </p:sp>
    </p:spTree>
    <p:extLst>
      <p:ext uri="{BB962C8B-B14F-4D97-AF65-F5344CB8AC3E}">
        <p14:creationId xmlns:p14="http://schemas.microsoft.com/office/powerpoint/2010/main" val="3916631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lesson 2 - you will learn about effective instruction using the ARCS model. </a:t>
            </a:r>
          </a:p>
          <a:p>
            <a:r>
              <a:rPr lang="en-US" dirty="0"/>
              <a:t>Take a moment to review what you’ll learn in this lesson. </a:t>
            </a:r>
          </a:p>
          <a:p>
            <a:r>
              <a:rPr lang="en-US" dirty="0"/>
              <a:t>When finished, Click next</a:t>
            </a:r>
          </a:p>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16</a:t>
            </a:fld>
            <a:endParaRPr lang="en-US"/>
          </a:p>
        </p:txBody>
      </p:sp>
    </p:spTree>
    <p:extLst>
      <p:ext uri="{BB962C8B-B14F-4D97-AF65-F5344CB8AC3E}">
        <p14:creationId xmlns:p14="http://schemas.microsoft.com/office/powerpoint/2010/main" val="361348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instructor, the goal is to design instruction so that learners are more engaged. You want them to walk away from the training session knowing new information or with the ability to perform a skill they weren’t able to perform prior to the training.    Our learning audience seeks training </a:t>
            </a:r>
            <a:r>
              <a:rPr lang="en-US" dirty="0" err="1"/>
              <a:t>becausethey</a:t>
            </a:r>
            <a:r>
              <a:rPr lang="en-US" dirty="0"/>
              <a:t> either require new knowledge or because we seek to change a behavior or an attitude toward a topic. Bottom line, we are attempting to bring about change in peoples motivation. </a:t>
            </a:r>
          </a:p>
        </p:txBody>
      </p:sp>
      <p:sp>
        <p:nvSpPr>
          <p:cNvPr id="4" name="Slide Number Placeholder 3"/>
          <p:cNvSpPr>
            <a:spLocks noGrp="1"/>
          </p:cNvSpPr>
          <p:nvPr>
            <p:ph type="sldNum" sz="quarter" idx="5"/>
          </p:nvPr>
        </p:nvSpPr>
        <p:spPr/>
        <p:txBody>
          <a:bodyPr/>
          <a:lstStyle/>
          <a:p>
            <a:fld id="{6A69E760-2D7E-4A62-8731-BA8503FF17E8}" type="slidenum">
              <a:rPr lang="en-US" smtClean="0"/>
              <a:t>17</a:t>
            </a:fld>
            <a:endParaRPr lang="en-US"/>
          </a:p>
        </p:txBody>
      </p:sp>
    </p:spTree>
    <p:extLst>
      <p:ext uri="{BB962C8B-B14F-4D97-AF65-F5344CB8AC3E}">
        <p14:creationId xmlns:p14="http://schemas.microsoft.com/office/powerpoint/2010/main" val="3732143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ARCS model developed by John </a:t>
            </a:r>
            <a:r>
              <a:rPr lang="en-US" dirty="0" err="1"/>
              <a:t>Kellar</a:t>
            </a:r>
            <a:r>
              <a:rPr lang="en-US" dirty="0"/>
              <a:t> promotes learner motivation and engagement and will improve learning outcomes.  The ARCS model is a learner centered approach to instruction. The ARCS models says that four conditions need to be met for a learner to become and remain motivated.. Each letter represents a condition that the learner needs to experience to remain motivated to learn. Click next to learn about each element. </a:t>
            </a:r>
          </a:p>
        </p:txBody>
      </p:sp>
      <p:sp>
        <p:nvSpPr>
          <p:cNvPr id="4" name="Slide Number Placeholder 3"/>
          <p:cNvSpPr>
            <a:spLocks noGrp="1"/>
          </p:cNvSpPr>
          <p:nvPr>
            <p:ph type="sldNum" sz="quarter" idx="5"/>
          </p:nvPr>
        </p:nvSpPr>
        <p:spPr/>
        <p:txBody>
          <a:bodyPr/>
          <a:lstStyle/>
          <a:p>
            <a:fld id="{6A69E760-2D7E-4A62-8731-BA8503FF17E8}" type="slidenum">
              <a:rPr lang="en-US" smtClean="0"/>
              <a:t>18</a:t>
            </a:fld>
            <a:endParaRPr lang="en-US"/>
          </a:p>
        </p:txBody>
      </p:sp>
    </p:spTree>
    <p:extLst>
      <p:ext uri="{BB962C8B-B14F-4D97-AF65-F5344CB8AC3E}">
        <p14:creationId xmlns:p14="http://schemas.microsoft.com/office/powerpoint/2010/main" val="3095192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is for attention.   The instructor needs gain the attention of the learner and keep it stimulated.  </a:t>
            </a:r>
          </a:p>
        </p:txBody>
      </p:sp>
      <p:sp>
        <p:nvSpPr>
          <p:cNvPr id="4" name="Slide Number Placeholder 3"/>
          <p:cNvSpPr>
            <a:spLocks noGrp="1"/>
          </p:cNvSpPr>
          <p:nvPr>
            <p:ph type="sldNum" sz="quarter" idx="5"/>
          </p:nvPr>
        </p:nvSpPr>
        <p:spPr/>
        <p:txBody>
          <a:bodyPr/>
          <a:lstStyle/>
          <a:p>
            <a:fld id="{6A69E760-2D7E-4A62-8731-BA8503FF17E8}" type="slidenum">
              <a:rPr lang="en-US" smtClean="0"/>
              <a:t>19</a:t>
            </a:fld>
            <a:endParaRPr lang="en-US"/>
          </a:p>
        </p:txBody>
      </p:sp>
    </p:spTree>
    <p:extLst>
      <p:ext uri="{BB962C8B-B14F-4D97-AF65-F5344CB8AC3E}">
        <p14:creationId xmlns:p14="http://schemas.microsoft.com/office/powerpoint/2010/main" val="914497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interactive. Click the next and previous buttons to navigate forward and back.  The home button will always bring you back to this menu page.  The speaker button will play the audio. If there are references , you may access them by clicking on the handout icon. Go ahead and click next when ready. </a:t>
            </a:r>
          </a:p>
        </p:txBody>
      </p:sp>
      <p:sp>
        <p:nvSpPr>
          <p:cNvPr id="4" name="Slide Number Placeholder 3"/>
          <p:cNvSpPr>
            <a:spLocks noGrp="1"/>
          </p:cNvSpPr>
          <p:nvPr>
            <p:ph type="sldNum" sz="quarter" idx="5"/>
          </p:nvPr>
        </p:nvSpPr>
        <p:spPr/>
        <p:txBody>
          <a:bodyPr/>
          <a:lstStyle/>
          <a:p>
            <a:fld id="{6A69E760-2D7E-4A62-8731-BA8503FF17E8}" type="slidenum">
              <a:rPr lang="en-US" smtClean="0"/>
              <a:t>2</a:t>
            </a:fld>
            <a:endParaRPr lang="en-US"/>
          </a:p>
        </p:txBody>
      </p:sp>
    </p:spTree>
    <p:extLst>
      <p:ext uri="{BB962C8B-B14F-4D97-AF65-F5344CB8AC3E}">
        <p14:creationId xmlns:p14="http://schemas.microsoft.com/office/powerpoint/2010/main" val="1138724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letter of the terms arcs represents a condition that needs to be met to successfully implement this type of </a:t>
            </a:r>
            <a:r>
              <a:rPr lang="en-US" dirty="0" err="1"/>
              <a:t>instrcuction</a:t>
            </a:r>
            <a:r>
              <a:rPr lang="en-US" dirty="0"/>
              <a:t>. </a:t>
            </a:r>
          </a:p>
          <a:p>
            <a:br>
              <a:rPr lang="en-US" dirty="0"/>
            </a:br>
            <a:r>
              <a:rPr lang="en-US" dirty="0"/>
              <a:t>A is for attention.   Stimulating and sustaining the attention of the learner is necessary for learning. </a:t>
            </a:r>
          </a:p>
        </p:txBody>
      </p:sp>
      <p:sp>
        <p:nvSpPr>
          <p:cNvPr id="4" name="Slide Number Placeholder 3"/>
          <p:cNvSpPr>
            <a:spLocks noGrp="1"/>
          </p:cNvSpPr>
          <p:nvPr>
            <p:ph type="sldNum" sz="quarter" idx="5"/>
          </p:nvPr>
        </p:nvSpPr>
        <p:spPr/>
        <p:txBody>
          <a:bodyPr/>
          <a:lstStyle/>
          <a:p>
            <a:fld id="{6A69E760-2D7E-4A62-8731-BA8503FF17E8}" type="slidenum">
              <a:rPr lang="en-US" smtClean="0"/>
              <a:t>20</a:t>
            </a:fld>
            <a:endParaRPr lang="en-US"/>
          </a:p>
        </p:txBody>
      </p:sp>
    </p:spTree>
    <p:extLst>
      <p:ext uri="{BB962C8B-B14F-4D97-AF65-F5344CB8AC3E}">
        <p14:creationId xmlns:p14="http://schemas.microsoft.com/office/powerpoint/2010/main" val="883064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for relevance, a learner need to understand how learning the content will benefit them; what value does the instruction offer?  </a:t>
            </a:r>
          </a:p>
        </p:txBody>
      </p:sp>
      <p:sp>
        <p:nvSpPr>
          <p:cNvPr id="4" name="Slide Number Placeholder 3"/>
          <p:cNvSpPr>
            <a:spLocks noGrp="1"/>
          </p:cNvSpPr>
          <p:nvPr>
            <p:ph type="sldNum" sz="quarter" idx="5"/>
          </p:nvPr>
        </p:nvSpPr>
        <p:spPr/>
        <p:txBody>
          <a:bodyPr/>
          <a:lstStyle/>
          <a:p>
            <a:fld id="{6A69E760-2D7E-4A62-8731-BA8503FF17E8}" type="slidenum">
              <a:rPr lang="en-US" smtClean="0"/>
              <a:t>21</a:t>
            </a:fld>
            <a:endParaRPr lang="en-US"/>
          </a:p>
        </p:txBody>
      </p:sp>
    </p:spTree>
    <p:extLst>
      <p:ext uri="{BB962C8B-B14F-4D97-AF65-F5344CB8AC3E}">
        <p14:creationId xmlns:p14="http://schemas.microsoft.com/office/powerpoint/2010/main" val="3360374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is for confidence. Helping the learner believe and feel that they will succeed and have control for their own success</a:t>
            </a:r>
          </a:p>
        </p:txBody>
      </p:sp>
      <p:sp>
        <p:nvSpPr>
          <p:cNvPr id="4" name="Slide Number Placeholder 3"/>
          <p:cNvSpPr>
            <a:spLocks noGrp="1"/>
          </p:cNvSpPr>
          <p:nvPr>
            <p:ph type="sldNum" sz="quarter" idx="5"/>
          </p:nvPr>
        </p:nvSpPr>
        <p:spPr/>
        <p:txBody>
          <a:bodyPr/>
          <a:lstStyle/>
          <a:p>
            <a:fld id="{6A69E760-2D7E-4A62-8731-BA8503FF17E8}" type="slidenum">
              <a:rPr lang="en-US" smtClean="0"/>
              <a:t>22</a:t>
            </a:fld>
            <a:endParaRPr lang="en-US"/>
          </a:p>
        </p:txBody>
      </p:sp>
    </p:spTree>
    <p:extLst>
      <p:ext uri="{BB962C8B-B14F-4D97-AF65-F5344CB8AC3E}">
        <p14:creationId xmlns:p14="http://schemas.microsoft.com/office/powerpoint/2010/main" val="846260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is for satisfaction. Reinforcing the learners accomplishment with reward in the classroom. </a:t>
            </a:r>
          </a:p>
        </p:txBody>
      </p:sp>
      <p:sp>
        <p:nvSpPr>
          <p:cNvPr id="4" name="Slide Number Placeholder 3"/>
          <p:cNvSpPr>
            <a:spLocks noGrp="1"/>
          </p:cNvSpPr>
          <p:nvPr>
            <p:ph type="sldNum" sz="quarter" idx="5"/>
          </p:nvPr>
        </p:nvSpPr>
        <p:spPr/>
        <p:txBody>
          <a:bodyPr/>
          <a:lstStyle/>
          <a:p>
            <a:fld id="{6A69E760-2D7E-4A62-8731-BA8503FF17E8}" type="slidenum">
              <a:rPr lang="en-US" smtClean="0"/>
              <a:t>23</a:t>
            </a:fld>
            <a:endParaRPr lang="en-US"/>
          </a:p>
        </p:txBody>
      </p:sp>
    </p:spTree>
    <p:extLst>
      <p:ext uri="{BB962C8B-B14F-4D97-AF65-F5344CB8AC3E}">
        <p14:creationId xmlns:p14="http://schemas.microsoft.com/office/powerpoint/2010/main" val="2280204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each word to learn more information about each. </a:t>
            </a:r>
          </a:p>
        </p:txBody>
      </p:sp>
      <p:sp>
        <p:nvSpPr>
          <p:cNvPr id="4" name="Slide Number Placeholder 3"/>
          <p:cNvSpPr>
            <a:spLocks noGrp="1"/>
          </p:cNvSpPr>
          <p:nvPr>
            <p:ph type="sldNum" sz="quarter" idx="5"/>
          </p:nvPr>
        </p:nvSpPr>
        <p:spPr/>
        <p:txBody>
          <a:bodyPr/>
          <a:lstStyle/>
          <a:p>
            <a:fld id="{6A69E760-2D7E-4A62-8731-BA8503FF17E8}" type="slidenum">
              <a:rPr lang="en-US" smtClean="0"/>
              <a:t>24</a:t>
            </a:fld>
            <a:endParaRPr lang="en-US"/>
          </a:p>
        </p:txBody>
      </p:sp>
    </p:spTree>
    <p:extLst>
      <p:ext uri="{BB962C8B-B14F-4D97-AF65-F5344CB8AC3E}">
        <p14:creationId xmlns:p14="http://schemas.microsoft.com/office/powerpoint/2010/main" val="2935996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you want is for the learner to be thinking about something other than what is going on in the class room.  Too, some people get bored easily, so finding the balance to be consistent and maintain the learner’s attention  can be challenging.  </a:t>
            </a:r>
          </a:p>
        </p:txBody>
      </p:sp>
      <p:sp>
        <p:nvSpPr>
          <p:cNvPr id="4" name="Slide Number Placeholder 3"/>
          <p:cNvSpPr>
            <a:spLocks noGrp="1"/>
          </p:cNvSpPr>
          <p:nvPr>
            <p:ph type="sldNum" sz="quarter" idx="5"/>
          </p:nvPr>
        </p:nvSpPr>
        <p:spPr/>
        <p:txBody>
          <a:bodyPr/>
          <a:lstStyle/>
          <a:p>
            <a:fld id="{6A69E760-2D7E-4A62-8731-BA8503FF17E8}" type="slidenum">
              <a:rPr lang="en-US" smtClean="0"/>
              <a:t>25</a:t>
            </a:fld>
            <a:endParaRPr lang="en-US"/>
          </a:p>
        </p:txBody>
      </p:sp>
    </p:spTree>
    <p:extLst>
      <p:ext uri="{BB962C8B-B14F-4D97-AF65-F5344CB8AC3E}">
        <p14:creationId xmlns:p14="http://schemas.microsoft.com/office/powerpoint/2010/main" val="2484118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Gaining the attention of the learner involves capturing their interest stimulating curiosity and maintaining attention.  Hoover over on each card to learn strategies of each element. After reviewing all three, 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26</a:t>
            </a:fld>
            <a:endParaRPr lang="en-US"/>
          </a:p>
        </p:txBody>
      </p:sp>
    </p:spTree>
    <p:extLst>
      <p:ext uri="{BB962C8B-B14F-4D97-AF65-F5344CB8AC3E}">
        <p14:creationId xmlns:p14="http://schemas.microsoft.com/office/powerpoint/2010/main" val="275148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Gaining the attention of the learner involves capturing their interest stimulating curiosity and maintaining attention.  Click on each card to learning strategies of each element. </a:t>
            </a:r>
          </a:p>
        </p:txBody>
      </p:sp>
      <p:sp>
        <p:nvSpPr>
          <p:cNvPr id="4" name="Slide Number Placeholder 3"/>
          <p:cNvSpPr>
            <a:spLocks noGrp="1"/>
          </p:cNvSpPr>
          <p:nvPr>
            <p:ph type="sldNum" sz="quarter" idx="5"/>
          </p:nvPr>
        </p:nvSpPr>
        <p:spPr/>
        <p:txBody>
          <a:bodyPr/>
          <a:lstStyle/>
          <a:p>
            <a:fld id="{6A69E760-2D7E-4A62-8731-BA8503FF17E8}" type="slidenum">
              <a:rPr lang="en-US" smtClean="0"/>
              <a:t>27</a:t>
            </a:fld>
            <a:endParaRPr lang="en-US"/>
          </a:p>
        </p:txBody>
      </p:sp>
    </p:spTree>
    <p:extLst>
      <p:ext uri="{BB962C8B-B14F-4D97-AF65-F5344CB8AC3E}">
        <p14:creationId xmlns:p14="http://schemas.microsoft.com/office/powerpoint/2010/main" val="2374299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Gaining the attention of the learner involves capturing their interest stimulating curiosity and maintaining attention.  Click on each card to learning strategies of each element. </a:t>
            </a:r>
          </a:p>
        </p:txBody>
      </p:sp>
      <p:sp>
        <p:nvSpPr>
          <p:cNvPr id="4" name="Slide Number Placeholder 3"/>
          <p:cNvSpPr>
            <a:spLocks noGrp="1"/>
          </p:cNvSpPr>
          <p:nvPr>
            <p:ph type="sldNum" sz="quarter" idx="5"/>
          </p:nvPr>
        </p:nvSpPr>
        <p:spPr/>
        <p:txBody>
          <a:bodyPr/>
          <a:lstStyle/>
          <a:p>
            <a:fld id="{6A69E760-2D7E-4A62-8731-BA8503FF17E8}" type="slidenum">
              <a:rPr lang="en-US" smtClean="0"/>
              <a:t>28</a:t>
            </a:fld>
            <a:endParaRPr lang="en-US"/>
          </a:p>
        </p:txBody>
      </p:sp>
    </p:spTree>
    <p:extLst>
      <p:ext uri="{BB962C8B-B14F-4D97-AF65-F5344CB8AC3E}">
        <p14:creationId xmlns:p14="http://schemas.microsoft.com/office/powerpoint/2010/main" val="610867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Gaining the attention of the learner involves capturing their interest stimulating curiosity and maintaining attention.  Click on each card to learning strategies of each element. </a:t>
            </a:r>
          </a:p>
        </p:txBody>
      </p:sp>
      <p:sp>
        <p:nvSpPr>
          <p:cNvPr id="4" name="Slide Number Placeholder 3"/>
          <p:cNvSpPr>
            <a:spLocks noGrp="1"/>
          </p:cNvSpPr>
          <p:nvPr>
            <p:ph type="sldNum" sz="quarter" idx="5"/>
          </p:nvPr>
        </p:nvSpPr>
        <p:spPr/>
        <p:txBody>
          <a:bodyPr/>
          <a:lstStyle/>
          <a:p>
            <a:fld id="{6A69E760-2D7E-4A62-8731-BA8503FF17E8}" type="slidenum">
              <a:rPr lang="en-US" smtClean="0"/>
              <a:t>29</a:t>
            </a:fld>
            <a:endParaRPr lang="en-US"/>
          </a:p>
        </p:txBody>
      </p:sp>
    </p:spTree>
    <p:extLst>
      <p:ext uri="{BB962C8B-B14F-4D97-AF65-F5344CB8AC3E}">
        <p14:creationId xmlns:p14="http://schemas.microsoft.com/office/powerpoint/2010/main" val="731406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Lesson 1 – you will learn about Learning goals and learning objectives. </a:t>
            </a:r>
          </a:p>
          <a:p>
            <a:r>
              <a:rPr lang="en-US" dirty="0"/>
              <a:t>Take a moment to review what you’ll learn in this lesson. </a:t>
            </a:r>
          </a:p>
          <a:p>
            <a:r>
              <a:rPr lang="en-US" dirty="0"/>
              <a:t>When finished, Click next</a:t>
            </a:r>
          </a:p>
        </p:txBody>
      </p:sp>
      <p:sp>
        <p:nvSpPr>
          <p:cNvPr id="4" name="Slide Number Placeholder 3"/>
          <p:cNvSpPr>
            <a:spLocks noGrp="1"/>
          </p:cNvSpPr>
          <p:nvPr>
            <p:ph type="sldNum" sz="quarter" idx="5"/>
          </p:nvPr>
        </p:nvSpPr>
        <p:spPr/>
        <p:txBody>
          <a:bodyPr/>
          <a:lstStyle/>
          <a:p>
            <a:fld id="{6A69E760-2D7E-4A62-8731-BA8503FF17E8}" type="slidenum">
              <a:rPr lang="en-US" smtClean="0"/>
              <a:t>3</a:t>
            </a:fld>
            <a:endParaRPr lang="en-US"/>
          </a:p>
        </p:txBody>
      </p:sp>
    </p:spTree>
    <p:extLst>
      <p:ext uri="{BB962C8B-B14F-4D97-AF65-F5344CB8AC3E}">
        <p14:creationId xmlns:p14="http://schemas.microsoft.com/office/powerpoint/2010/main" val="166632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Learner wants to know why they should be learning a given topic. He wants to be told or shown how it will be useful to him in their job or see the relevance of the practical application in some other aspect of their life.  Relevance occurs when the learner perceives the content to be useful in their work or life. </a:t>
            </a:r>
          </a:p>
        </p:txBody>
      </p:sp>
      <p:sp>
        <p:nvSpPr>
          <p:cNvPr id="4" name="Slide Number Placeholder 3"/>
          <p:cNvSpPr>
            <a:spLocks noGrp="1"/>
          </p:cNvSpPr>
          <p:nvPr>
            <p:ph type="sldNum" sz="quarter" idx="5"/>
          </p:nvPr>
        </p:nvSpPr>
        <p:spPr/>
        <p:txBody>
          <a:bodyPr/>
          <a:lstStyle/>
          <a:p>
            <a:fld id="{6A69E760-2D7E-4A62-8731-BA8503FF17E8}" type="slidenum">
              <a:rPr lang="en-US" smtClean="0"/>
              <a:t>30</a:t>
            </a:fld>
            <a:endParaRPr lang="en-US"/>
          </a:p>
        </p:txBody>
      </p:sp>
    </p:spTree>
    <p:extLst>
      <p:ext uri="{BB962C8B-B14F-4D97-AF65-F5344CB8AC3E}">
        <p14:creationId xmlns:p14="http://schemas.microsoft.com/office/powerpoint/2010/main" val="1022842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the learner see the relevance of the content can be achieved with goal  orientation, motive matching and familiarity.  Hoover over each term to learn strategies linked to relevance. After reviewing all three, click next to continue</a:t>
            </a:r>
          </a:p>
        </p:txBody>
      </p:sp>
      <p:sp>
        <p:nvSpPr>
          <p:cNvPr id="4" name="Slide Number Placeholder 3"/>
          <p:cNvSpPr>
            <a:spLocks noGrp="1"/>
          </p:cNvSpPr>
          <p:nvPr>
            <p:ph type="sldNum" sz="quarter" idx="5"/>
          </p:nvPr>
        </p:nvSpPr>
        <p:spPr/>
        <p:txBody>
          <a:bodyPr/>
          <a:lstStyle/>
          <a:p>
            <a:fld id="{6A69E760-2D7E-4A62-8731-BA8503FF17E8}" type="slidenum">
              <a:rPr lang="en-US" smtClean="0"/>
              <a:t>31</a:t>
            </a:fld>
            <a:endParaRPr lang="en-US"/>
          </a:p>
        </p:txBody>
      </p:sp>
    </p:spTree>
    <p:extLst>
      <p:ext uri="{BB962C8B-B14F-4D97-AF65-F5344CB8AC3E}">
        <p14:creationId xmlns:p14="http://schemas.microsoft.com/office/powerpoint/2010/main" val="1248178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the learner see the relevance of the content can be achieved with goal  orientation, motive matching and familiarity. When the learner is able to see the relevance , it encourages the learner to make a cognitive connection.  Hoover over each term to learn strategies linked to relevance</a:t>
            </a:r>
          </a:p>
        </p:txBody>
      </p:sp>
      <p:sp>
        <p:nvSpPr>
          <p:cNvPr id="4" name="Slide Number Placeholder 3"/>
          <p:cNvSpPr>
            <a:spLocks noGrp="1"/>
          </p:cNvSpPr>
          <p:nvPr>
            <p:ph type="sldNum" sz="quarter" idx="5"/>
          </p:nvPr>
        </p:nvSpPr>
        <p:spPr/>
        <p:txBody>
          <a:bodyPr/>
          <a:lstStyle/>
          <a:p>
            <a:fld id="{6A69E760-2D7E-4A62-8731-BA8503FF17E8}" type="slidenum">
              <a:rPr lang="en-US" smtClean="0"/>
              <a:t>32</a:t>
            </a:fld>
            <a:endParaRPr lang="en-US"/>
          </a:p>
        </p:txBody>
      </p:sp>
    </p:spTree>
    <p:extLst>
      <p:ext uri="{BB962C8B-B14F-4D97-AF65-F5344CB8AC3E}">
        <p14:creationId xmlns:p14="http://schemas.microsoft.com/office/powerpoint/2010/main" val="1348646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the learner see the relevance of the content can be achieved with goal  orientation, motive matching and familiarity.  Hoover over each term to learn strategies linked to relevance</a:t>
            </a:r>
          </a:p>
        </p:txBody>
      </p:sp>
      <p:sp>
        <p:nvSpPr>
          <p:cNvPr id="4" name="Slide Number Placeholder 3"/>
          <p:cNvSpPr>
            <a:spLocks noGrp="1"/>
          </p:cNvSpPr>
          <p:nvPr>
            <p:ph type="sldNum" sz="quarter" idx="5"/>
          </p:nvPr>
        </p:nvSpPr>
        <p:spPr/>
        <p:txBody>
          <a:bodyPr/>
          <a:lstStyle/>
          <a:p>
            <a:fld id="{6A69E760-2D7E-4A62-8731-BA8503FF17E8}" type="slidenum">
              <a:rPr lang="en-US" smtClean="0"/>
              <a:t>33</a:t>
            </a:fld>
            <a:endParaRPr lang="en-US"/>
          </a:p>
        </p:txBody>
      </p:sp>
    </p:spTree>
    <p:extLst>
      <p:ext uri="{BB962C8B-B14F-4D97-AF65-F5344CB8AC3E}">
        <p14:creationId xmlns:p14="http://schemas.microsoft.com/office/powerpoint/2010/main" val="2578582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the learner see the relevance of the content can be achieved with goal  orientation, motive matching and familiarity.  Hoover over each term to learn strategies linked to relevance</a:t>
            </a:r>
          </a:p>
        </p:txBody>
      </p:sp>
      <p:sp>
        <p:nvSpPr>
          <p:cNvPr id="4" name="Slide Number Placeholder 3"/>
          <p:cNvSpPr>
            <a:spLocks noGrp="1"/>
          </p:cNvSpPr>
          <p:nvPr>
            <p:ph type="sldNum" sz="quarter" idx="5"/>
          </p:nvPr>
        </p:nvSpPr>
        <p:spPr/>
        <p:txBody>
          <a:bodyPr/>
          <a:lstStyle/>
          <a:p>
            <a:fld id="{6A69E760-2D7E-4A62-8731-BA8503FF17E8}" type="slidenum">
              <a:rPr lang="en-US" smtClean="0"/>
              <a:t>34</a:t>
            </a:fld>
            <a:endParaRPr lang="en-US"/>
          </a:p>
        </p:txBody>
      </p:sp>
    </p:spTree>
    <p:extLst>
      <p:ext uri="{BB962C8B-B14F-4D97-AF65-F5344CB8AC3E}">
        <p14:creationId xmlns:p14="http://schemas.microsoft.com/office/powerpoint/2010/main" val="1676313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instructors don’t realize the fear and anxiety that learners may experience in a class room.  These  feelings can be triggered for different reasons, but as an instructor, to motivate a learner, he needs to feel empowered to be in control of his own learning goals and experience feelings of success to be motivated to remain engaged as a learner. You can build confidence in your learners by helping them understand what will be expected of them and how their knowledge and abilities will be evaluated in your class. This sets expectations so the learner know what they need to contribute to be successful. </a:t>
            </a:r>
          </a:p>
        </p:txBody>
      </p:sp>
      <p:sp>
        <p:nvSpPr>
          <p:cNvPr id="4" name="Slide Number Placeholder 3"/>
          <p:cNvSpPr>
            <a:spLocks noGrp="1"/>
          </p:cNvSpPr>
          <p:nvPr>
            <p:ph type="sldNum" sz="quarter" idx="5"/>
          </p:nvPr>
        </p:nvSpPr>
        <p:spPr/>
        <p:txBody>
          <a:bodyPr/>
          <a:lstStyle/>
          <a:p>
            <a:fld id="{6A69E760-2D7E-4A62-8731-BA8503FF17E8}" type="slidenum">
              <a:rPr lang="en-US" smtClean="0"/>
              <a:t>35</a:t>
            </a:fld>
            <a:endParaRPr lang="en-US"/>
          </a:p>
        </p:txBody>
      </p:sp>
    </p:spTree>
    <p:extLst>
      <p:ext uri="{BB962C8B-B14F-4D97-AF65-F5344CB8AC3E}">
        <p14:creationId xmlns:p14="http://schemas.microsoft.com/office/powerpoint/2010/main" val="2615287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the learner have confidence, they need personal control, success opportunities and need to know the learning requirements. Hoover over each term to learn strategies linked to confidence. After reviewing all three, click next to continue</a:t>
            </a:r>
          </a:p>
        </p:txBody>
      </p:sp>
      <p:sp>
        <p:nvSpPr>
          <p:cNvPr id="4" name="Slide Number Placeholder 3"/>
          <p:cNvSpPr>
            <a:spLocks noGrp="1"/>
          </p:cNvSpPr>
          <p:nvPr>
            <p:ph type="sldNum" sz="quarter" idx="5"/>
          </p:nvPr>
        </p:nvSpPr>
        <p:spPr/>
        <p:txBody>
          <a:bodyPr/>
          <a:lstStyle/>
          <a:p>
            <a:fld id="{6A69E760-2D7E-4A62-8731-BA8503FF17E8}" type="slidenum">
              <a:rPr lang="en-US" smtClean="0"/>
              <a:t>36</a:t>
            </a:fld>
            <a:endParaRPr lang="en-US"/>
          </a:p>
        </p:txBody>
      </p:sp>
    </p:spTree>
    <p:extLst>
      <p:ext uri="{BB962C8B-B14F-4D97-AF65-F5344CB8AC3E}">
        <p14:creationId xmlns:p14="http://schemas.microsoft.com/office/powerpoint/2010/main" val="3238639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a learner stays motivated to learn because of the personal satisfaction that is experienced.  As an instructor, if you create a training experience that involves learner </a:t>
            </a:r>
            <a:r>
              <a:rPr lang="en-US" dirty="0" err="1"/>
              <a:t>activies</a:t>
            </a:r>
            <a:r>
              <a:rPr lang="en-US" dirty="0"/>
              <a:t> that are challenging and the learner perceives them as valuable, then you’ve set the stage for intrinsic satisfaction.  </a:t>
            </a:r>
          </a:p>
        </p:txBody>
      </p:sp>
      <p:sp>
        <p:nvSpPr>
          <p:cNvPr id="4" name="Slide Number Placeholder 3"/>
          <p:cNvSpPr>
            <a:spLocks noGrp="1"/>
          </p:cNvSpPr>
          <p:nvPr>
            <p:ph type="sldNum" sz="quarter" idx="5"/>
          </p:nvPr>
        </p:nvSpPr>
        <p:spPr/>
        <p:txBody>
          <a:bodyPr/>
          <a:lstStyle/>
          <a:p>
            <a:fld id="{6A69E760-2D7E-4A62-8731-BA8503FF17E8}" type="slidenum">
              <a:rPr lang="en-US" smtClean="0"/>
              <a:t>40</a:t>
            </a:fld>
            <a:endParaRPr lang="en-US"/>
          </a:p>
        </p:txBody>
      </p:sp>
    </p:spTree>
    <p:extLst>
      <p:ext uri="{BB962C8B-B14F-4D97-AF65-F5344CB8AC3E}">
        <p14:creationId xmlns:p14="http://schemas.microsoft.com/office/powerpoint/2010/main" val="273116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Satisfaction can be achieved with intrinsic reinforcement, extrinsic rewards and equity. Hoover over each card to learn strategies linked to satisfaction. After reviewing all three, click next to continue</a:t>
            </a:r>
          </a:p>
        </p:txBody>
      </p:sp>
      <p:sp>
        <p:nvSpPr>
          <p:cNvPr id="4" name="Slide Number Placeholder 3"/>
          <p:cNvSpPr>
            <a:spLocks noGrp="1"/>
          </p:cNvSpPr>
          <p:nvPr>
            <p:ph type="sldNum" sz="quarter" idx="5"/>
          </p:nvPr>
        </p:nvSpPr>
        <p:spPr/>
        <p:txBody>
          <a:bodyPr/>
          <a:lstStyle/>
          <a:p>
            <a:fld id="{6A69E760-2D7E-4A62-8731-BA8503FF17E8}" type="slidenum">
              <a:rPr lang="en-US" smtClean="0"/>
              <a:t>41</a:t>
            </a:fld>
            <a:endParaRPr lang="en-US"/>
          </a:p>
        </p:txBody>
      </p:sp>
    </p:spTree>
    <p:extLst>
      <p:ext uri="{BB962C8B-B14F-4D97-AF65-F5344CB8AC3E}">
        <p14:creationId xmlns:p14="http://schemas.microsoft.com/office/powerpoint/2010/main" val="2085925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42</a:t>
            </a:fld>
            <a:endParaRPr lang="en-US"/>
          </a:p>
        </p:txBody>
      </p:sp>
    </p:spTree>
    <p:extLst>
      <p:ext uri="{BB962C8B-B14F-4D97-AF65-F5344CB8AC3E}">
        <p14:creationId xmlns:p14="http://schemas.microsoft.com/office/powerpoint/2010/main" val="68066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lesson 1, we will discuss learning goals and learning objectives.  Before developing instruction or facilitating a training course, the instructor should identify what goals the training is aiming to meet. </a:t>
            </a:r>
            <a:r>
              <a:rPr lang="en-US" b="1" dirty="0"/>
              <a:t>Learning goals </a:t>
            </a:r>
            <a:r>
              <a:rPr lang="en-US" dirty="0"/>
              <a:t>are broad ideas that typically determines what training or instruction is needed.  Then, </a:t>
            </a:r>
            <a:r>
              <a:rPr lang="en-US" b="1" dirty="0"/>
              <a:t>learning objectives </a:t>
            </a:r>
            <a:r>
              <a:rPr lang="en-US" dirty="0"/>
              <a:t>are specific action statements that outline what the learner will be able to perform after the instruction is complete.   Learning goals and objectives are important because they guide you, the instructor, in what to teach during the training session. Objectives also guide the assessment questions and activities to ensure leaning goals are met.  Click on each term to learn more. </a:t>
            </a:r>
          </a:p>
        </p:txBody>
      </p:sp>
      <p:sp>
        <p:nvSpPr>
          <p:cNvPr id="4" name="Slide Number Placeholder 3"/>
          <p:cNvSpPr>
            <a:spLocks noGrp="1"/>
          </p:cNvSpPr>
          <p:nvPr>
            <p:ph type="sldNum" sz="quarter" idx="5"/>
          </p:nvPr>
        </p:nvSpPr>
        <p:spPr/>
        <p:txBody>
          <a:bodyPr/>
          <a:lstStyle/>
          <a:p>
            <a:fld id="{6A69E760-2D7E-4A62-8731-BA8503FF17E8}" type="slidenum">
              <a:rPr lang="en-US" smtClean="0"/>
              <a:t>4</a:t>
            </a:fld>
            <a:endParaRPr lang="en-US"/>
          </a:p>
        </p:txBody>
      </p:sp>
    </p:spTree>
    <p:extLst>
      <p:ext uri="{BB962C8B-B14F-4D97-AF65-F5344CB8AC3E}">
        <p14:creationId xmlns:p14="http://schemas.microsoft.com/office/powerpoint/2010/main" val="1441477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44</a:t>
            </a:fld>
            <a:endParaRPr lang="en-US"/>
          </a:p>
        </p:txBody>
      </p:sp>
    </p:spTree>
    <p:extLst>
      <p:ext uri="{BB962C8B-B14F-4D97-AF65-F5344CB8AC3E}">
        <p14:creationId xmlns:p14="http://schemas.microsoft.com/office/powerpoint/2010/main" val="3024423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has provided an overview of the ARCS model, for a document that covers more details click on the handout icon in the navigation bar on the right. You may save it for reference.  Now click on each word for a recap of what you can do to achieve this strategy.  </a:t>
            </a:r>
          </a:p>
        </p:txBody>
      </p:sp>
      <p:sp>
        <p:nvSpPr>
          <p:cNvPr id="4" name="Slide Number Placeholder 3"/>
          <p:cNvSpPr>
            <a:spLocks noGrp="1"/>
          </p:cNvSpPr>
          <p:nvPr>
            <p:ph type="sldNum" sz="quarter" idx="5"/>
          </p:nvPr>
        </p:nvSpPr>
        <p:spPr/>
        <p:txBody>
          <a:bodyPr/>
          <a:lstStyle/>
          <a:p>
            <a:fld id="{6A69E760-2D7E-4A62-8731-BA8503FF17E8}" type="slidenum">
              <a:rPr lang="en-US" smtClean="0"/>
              <a:t>45</a:t>
            </a:fld>
            <a:endParaRPr lang="en-US"/>
          </a:p>
        </p:txBody>
      </p:sp>
    </p:spTree>
    <p:extLst>
      <p:ext uri="{BB962C8B-B14F-4D97-AF65-F5344CB8AC3E}">
        <p14:creationId xmlns:p14="http://schemas.microsoft.com/office/powerpoint/2010/main" val="3224293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each word to learn more information about each. </a:t>
            </a:r>
          </a:p>
        </p:txBody>
      </p:sp>
      <p:sp>
        <p:nvSpPr>
          <p:cNvPr id="4" name="Slide Number Placeholder 3"/>
          <p:cNvSpPr>
            <a:spLocks noGrp="1"/>
          </p:cNvSpPr>
          <p:nvPr>
            <p:ph type="sldNum" sz="quarter" idx="5"/>
          </p:nvPr>
        </p:nvSpPr>
        <p:spPr/>
        <p:txBody>
          <a:bodyPr/>
          <a:lstStyle/>
          <a:p>
            <a:fld id="{6A69E760-2D7E-4A62-8731-BA8503FF17E8}" type="slidenum">
              <a:rPr lang="en-US" smtClean="0"/>
              <a:t>46</a:t>
            </a:fld>
            <a:endParaRPr lang="en-US"/>
          </a:p>
        </p:txBody>
      </p:sp>
    </p:spTree>
    <p:extLst>
      <p:ext uri="{BB962C8B-B14F-4D97-AF65-F5344CB8AC3E}">
        <p14:creationId xmlns:p14="http://schemas.microsoft.com/office/powerpoint/2010/main" val="744493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instructor, you can ask yourself questions to help determine what actions you need to take to meet the conditions outlined in the ARCS model. Click on each word to see the corresponding question. </a:t>
            </a:r>
          </a:p>
        </p:txBody>
      </p:sp>
      <p:sp>
        <p:nvSpPr>
          <p:cNvPr id="4" name="Slide Number Placeholder 3"/>
          <p:cNvSpPr>
            <a:spLocks noGrp="1"/>
          </p:cNvSpPr>
          <p:nvPr>
            <p:ph type="sldNum" sz="quarter" idx="5"/>
          </p:nvPr>
        </p:nvSpPr>
        <p:spPr/>
        <p:txBody>
          <a:bodyPr/>
          <a:lstStyle/>
          <a:p>
            <a:fld id="{6A69E760-2D7E-4A62-8731-BA8503FF17E8}" type="slidenum">
              <a:rPr lang="en-US" smtClean="0"/>
              <a:t>47</a:t>
            </a:fld>
            <a:endParaRPr lang="en-US"/>
          </a:p>
        </p:txBody>
      </p:sp>
    </p:spTree>
    <p:extLst>
      <p:ext uri="{BB962C8B-B14F-4D97-AF65-F5344CB8AC3E}">
        <p14:creationId xmlns:p14="http://schemas.microsoft.com/office/powerpoint/2010/main" val="3475264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each word to learn more information about each. </a:t>
            </a:r>
          </a:p>
        </p:txBody>
      </p:sp>
      <p:sp>
        <p:nvSpPr>
          <p:cNvPr id="4" name="Slide Number Placeholder 3"/>
          <p:cNvSpPr>
            <a:spLocks noGrp="1"/>
          </p:cNvSpPr>
          <p:nvPr>
            <p:ph type="sldNum" sz="quarter" idx="5"/>
          </p:nvPr>
        </p:nvSpPr>
        <p:spPr/>
        <p:txBody>
          <a:bodyPr/>
          <a:lstStyle/>
          <a:p>
            <a:fld id="{6A69E760-2D7E-4A62-8731-BA8503FF17E8}" type="slidenum">
              <a:rPr lang="en-US" smtClean="0"/>
              <a:t>48</a:t>
            </a:fld>
            <a:endParaRPr lang="en-US"/>
          </a:p>
        </p:txBody>
      </p:sp>
    </p:spTree>
    <p:extLst>
      <p:ext uri="{BB962C8B-B14F-4D97-AF65-F5344CB8AC3E}">
        <p14:creationId xmlns:p14="http://schemas.microsoft.com/office/powerpoint/2010/main" val="3742593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next to begin the practice activity.  </a:t>
            </a:r>
          </a:p>
        </p:txBody>
      </p:sp>
      <p:sp>
        <p:nvSpPr>
          <p:cNvPr id="4" name="Slide Number Placeholder 3"/>
          <p:cNvSpPr>
            <a:spLocks noGrp="1"/>
          </p:cNvSpPr>
          <p:nvPr>
            <p:ph type="sldNum" sz="quarter" idx="5"/>
          </p:nvPr>
        </p:nvSpPr>
        <p:spPr/>
        <p:txBody>
          <a:bodyPr/>
          <a:lstStyle/>
          <a:p>
            <a:fld id="{6A69E760-2D7E-4A62-8731-BA8503FF17E8}" type="slidenum">
              <a:rPr lang="en-US" smtClean="0"/>
              <a:t>49</a:t>
            </a:fld>
            <a:endParaRPr lang="en-US"/>
          </a:p>
        </p:txBody>
      </p:sp>
    </p:spTree>
    <p:extLst>
      <p:ext uri="{BB962C8B-B14F-4D97-AF65-F5344CB8AC3E}">
        <p14:creationId xmlns:p14="http://schemas.microsoft.com/office/powerpoint/2010/main" val="2088718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50</a:t>
            </a:fld>
            <a:endParaRPr lang="en-US"/>
          </a:p>
        </p:txBody>
      </p:sp>
    </p:spTree>
    <p:extLst>
      <p:ext uri="{BB962C8B-B14F-4D97-AF65-F5344CB8AC3E}">
        <p14:creationId xmlns:p14="http://schemas.microsoft.com/office/powerpoint/2010/main" val="35987662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53</a:t>
            </a:fld>
            <a:endParaRPr lang="en-US"/>
          </a:p>
        </p:txBody>
      </p:sp>
    </p:spTree>
    <p:extLst>
      <p:ext uri="{BB962C8B-B14F-4D97-AF65-F5344CB8AC3E}">
        <p14:creationId xmlns:p14="http://schemas.microsoft.com/office/powerpoint/2010/main" val="1077824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56</a:t>
            </a:fld>
            <a:endParaRPr lang="en-US"/>
          </a:p>
        </p:txBody>
      </p:sp>
    </p:spTree>
    <p:extLst>
      <p:ext uri="{BB962C8B-B14F-4D97-AF65-F5344CB8AC3E}">
        <p14:creationId xmlns:p14="http://schemas.microsoft.com/office/powerpoint/2010/main" val="16678110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59</a:t>
            </a:fld>
            <a:endParaRPr lang="en-US"/>
          </a:p>
        </p:txBody>
      </p:sp>
    </p:spTree>
    <p:extLst>
      <p:ext uri="{BB962C8B-B14F-4D97-AF65-F5344CB8AC3E}">
        <p14:creationId xmlns:p14="http://schemas.microsoft.com/office/powerpoint/2010/main" val="209154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goals are broad ideas, they are achievable and realistic, but not measurable.  </a:t>
            </a:r>
          </a:p>
        </p:txBody>
      </p:sp>
      <p:sp>
        <p:nvSpPr>
          <p:cNvPr id="4" name="Slide Number Placeholder 3"/>
          <p:cNvSpPr>
            <a:spLocks noGrp="1"/>
          </p:cNvSpPr>
          <p:nvPr>
            <p:ph type="sldNum" sz="quarter" idx="5"/>
          </p:nvPr>
        </p:nvSpPr>
        <p:spPr/>
        <p:txBody>
          <a:bodyPr/>
          <a:lstStyle/>
          <a:p>
            <a:fld id="{6A69E760-2D7E-4A62-8731-BA8503FF17E8}" type="slidenum">
              <a:rPr lang="en-US" smtClean="0"/>
              <a:t>5</a:t>
            </a:fld>
            <a:endParaRPr lang="en-US"/>
          </a:p>
        </p:txBody>
      </p:sp>
    </p:spTree>
    <p:extLst>
      <p:ext uri="{BB962C8B-B14F-4D97-AF65-F5344CB8AC3E}">
        <p14:creationId xmlns:p14="http://schemas.microsoft.com/office/powerpoint/2010/main" val="999496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62</a:t>
            </a:fld>
            <a:endParaRPr lang="en-US"/>
          </a:p>
        </p:txBody>
      </p:sp>
    </p:spTree>
    <p:extLst>
      <p:ext uri="{BB962C8B-B14F-4D97-AF65-F5344CB8AC3E}">
        <p14:creationId xmlns:p14="http://schemas.microsoft.com/office/powerpoint/2010/main" val="3609871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65</a:t>
            </a:fld>
            <a:endParaRPr lang="en-US"/>
          </a:p>
        </p:txBody>
      </p:sp>
    </p:spTree>
    <p:extLst>
      <p:ext uri="{BB962C8B-B14F-4D97-AF65-F5344CB8AC3E}">
        <p14:creationId xmlns:p14="http://schemas.microsoft.com/office/powerpoint/2010/main" val="2083834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68</a:t>
            </a:fld>
            <a:endParaRPr lang="en-US"/>
          </a:p>
        </p:txBody>
      </p:sp>
    </p:spTree>
    <p:extLst>
      <p:ext uri="{BB962C8B-B14F-4D97-AF65-F5344CB8AC3E}">
        <p14:creationId xmlns:p14="http://schemas.microsoft.com/office/powerpoint/2010/main" val="3078791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71</a:t>
            </a:fld>
            <a:endParaRPr lang="en-US"/>
          </a:p>
        </p:txBody>
      </p:sp>
    </p:spTree>
    <p:extLst>
      <p:ext uri="{BB962C8B-B14F-4D97-AF65-F5344CB8AC3E}">
        <p14:creationId xmlns:p14="http://schemas.microsoft.com/office/powerpoint/2010/main" val="2842451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completed Basics of training.  Now it’s time to test your knowledge.   Click on the course assessment </a:t>
            </a:r>
          </a:p>
        </p:txBody>
      </p:sp>
      <p:sp>
        <p:nvSpPr>
          <p:cNvPr id="4" name="Slide Number Placeholder 3"/>
          <p:cNvSpPr>
            <a:spLocks noGrp="1"/>
          </p:cNvSpPr>
          <p:nvPr>
            <p:ph type="sldNum" sz="quarter" idx="5"/>
          </p:nvPr>
        </p:nvSpPr>
        <p:spPr/>
        <p:txBody>
          <a:bodyPr/>
          <a:lstStyle/>
          <a:p>
            <a:fld id="{6A69E760-2D7E-4A62-8731-BA8503FF17E8}" type="slidenum">
              <a:rPr lang="en-US" smtClean="0"/>
              <a:t>74</a:t>
            </a:fld>
            <a:endParaRPr lang="en-US"/>
          </a:p>
        </p:txBody>
      </p:sp>
    </p:spTree>
    <p:extLst>
      <p:ext uri="{BB962C8B-B14F-4D97-AF65-F5344CB8AC3E}">
        <p14:creationId xmlns:p14="http://schemas.microsoft.com/office/powerpoint/2010/main" val="386779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learning goal, display is a broad idea, is not specific or measurable. </a:t>
            </a:r>
          </a:p>
        </p:txBody>
      </p:sp>
      <p:sp>
        <p:nvSpPr>
          <p:cNvPr id="4" name="Slide Number Placeholder 3"/>
          <p:cNvSpPr>
            <a:spLocks noGrp="1"/>
          </p:cNvSpPr>
          <p:nvPr>
            <p:ph type="sldNum" sz="quarter" idx="5"/>
          </p:nvPr>
        </p:nvSpPr>
        <p:spPr/>
        <p:txBody>
          <a:bodyPr/>
          <a:lstStyle/>
          <a:p>
            <a:fld id="{6A69E760-2D7E-4A62-8731-BA8503FF17E8}" type="slidenum">
              <a:rPr lang="en-US" smtClean="0"/>
              <a:t>6</a:t>
            </a:fld>
            <a:endParaRPr lang="en-US"/>
          </a:p>
        </p:txBody>
      </p:sp>
    </p:spTree>
    <p:extLst>
      <p:ext uri="{BB962C8B-B14F-4D97-AF65-F5344CB8AC3E}">
        <p14:creationId xmlns:p14="http://schemas.microsoft.com/office/powerpoint/2010/main" val="961269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objectives are concise statements </a:t>
            </a:r>
            <a:r>
              <a:rPr lang="en-US" sz="1200" dirty="0"/>
              <a:t>that describe what a learner will be able to perform after the training or instruction. These specific objectives are used to create questions or activities to test the learner’s knowledge after the instruction. Therefore, learning objectives are specific and measurable. Objectives are used to teach knowledge a skill, or to change an attitude.  </a:t>
            </a:r>
            <a:endParaRPr lang="en-US" dirty="0"/>
          </a:p>
        </p:txBody>
      </p:sp>
      <p:sp>
        <p:nvSpPr>
          <p:cNvPr id="4" name="Slide Number Placeholder 3"/>
          <p:cNvSpPr>
            <a:spLocks noGrp="1"/>
          </p:cNvSpPr>
          <p:nvPr>
            <p:ph type="sldNum" sz="quarter" idx="5"/>
          </p:nvPr>
        </p:nvSpPr>
        <p:spPr/>
        <p:txBody>
          <a:bodyPr/>
          <a:lstStyle/>
          <a:p>
            <a:fld id="{6A69E760-2D7E-4A62-8731-BA8503FF17E8}" type="slidenum">
              <a:rPr lang="en-US" smtClean="0"/>
              <a:t>7</a:t>
            </a:fld>
            <a:endParaRPr lang="en-US"/>
          </a:p>
        </p:txBody>
      </p:sp>
    </p:spTree>
    <p:extLst>
      <p:ext uri="{BB962C8B-B14F-4D97-AF65-F5344CB8AC3E}">
        <p14:creationId xmlns:p14="http://schemas.microsoft.com/office/powerpoint/2010/main" val="342521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a:r>
              <a:rPr lang="en-US" sz="1200" dirty="0"/>
              <a:t>An example of a learning objective that you may use in a foundational risk management course is : After the lesson on risk management basics, the learner will be able to describe two strategies to reduce liability exposures.  This objective is specific and measurable. When developing learning objectives, the objective can be used for teaching a concept, a skill or to change an attitude. Learning objectives state the action the learner will be able to perform at the end of the instruction. A list of action verbs used to write learning objectives can be accessed by clicking on the document on the navigation bar on the right side of the screen. You may print and keep for reference. When ready, click next to continue.   </a:t>
            </a:r>
          </a:p>
        </p:txBody>
      </p:sp>
      <p:sp>
        <p:nvSpPr>
          <p:cNvPr id="4" name="Slide Number Placeholder 3"/>
          <p:cNvSpPr>
            <a:spLocks noGrp="1"/>
          </p:cNvSpPr>
          <p:nvPr>
            <p:ph type="sldNum" sz="quarter" idx="5"/>
          </p:nvPr>
        </p:nvSpPr>
        <p:spPr/>
        <p:txBody>
          <a:bodyPr/>
          <a:lstStyle/>
          <a:p>
            <a:fld id="{6A69E760-2D7E-4A62-8731-BA8503FF17E8}" type="slidenum">
              <a:rPr lang="en-US" smtClean="0"/>
              <a:t>8</a:t>
            </a:fld>
            <a:endParaRPr lang="en-US"/>
          </a:p>
        </p:txBody>
      </p:sp>
    </p:spTree>
    <p:extLst>
      <p:ext uri="{BB962C8B-B14F-4D97-AF65-F5344CB8AC3E}">
        <p14:creationId xmlns:p14="http://schemas.microsoft.com/office/powerpoint/2010/main" val="2705091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learning goals are broad idea, achievable and realistic and not measurable. </a:t>
            </a:r>
          </a:p>
          <a:p>
            <a:r>
              <a:rPr lang="en-US" dirty="0"/>
              <a:t>Learning objectives are concise statements, specific and measurable and used to affect knowledge, skills or attitude </a:t>
            </a:r>
          </a:p>
          <a:p>
            <a:r>
              <a:rPr lang="en-US" dirty="0"/>
              <a:t>Click next for a practice activity. </a:t>
            </a:r>
          </a:p>
        </p:txBody>
      </p:sp>
      <p:sp>
        <p:nvSpPr>
          <p:cNvPr id="4" name="Slide Number Placeholder 3"/>
          <p:cNvSpPr>
            <a:spLocks noGrp="1"/>
          </p:cNvSpPr>
          <p:nvPr>
            <p:ph type="sldNum" sz="quarter" idx="5"/>
          </p:nvPr>
        </p:nvSpPr>
        <p:spPr/>
        <p:txBody>
          <a:bodyPr/>
          <a:lstStyle/>
          <a:p>
            <a:fld id="{6A69E760-2D7E-4A62-8731-BA8503FF17E8}" type="slidenum">
              <a:rPr lang="en-US" smtClean="0"/>
              <a:t>9</a:t>
            </a:fld>
            <a:endParaRPr lang="en-US"/>
          </a:p>
        </p:txBody>
      </p:sp>
    </p:spTree>
    <p:extLst>
      <p:ext uri="{BB962C8B-B14F-4D97-AF65-F5344CB8AC3E}">
        <p14:creationId xmlns:p14="http://schemas.microsoft.com/office/powerpoint/2010/main" val="184931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816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p:nvPr>
        </p:nvSpPr>
        <p:spPr>
          <a:xfrm>
            <a:off x="0" y="6038"/>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p>
            <a:endParaRPr lang="en-US" dirty="0"/>
          </a:p>
        </p:txBody>
      </p:sp>
      <p:sp>
        <p:nvSpPr>
          <p:cNvPr id="29" name="Rectangle 28">
            <a:extLst>
              <a:ext uri="{FF2B5EF4-FFF2-40B4-BE49-F238E27FC236}">
                <a16:creationId xmlns:a16="http://schemas.microsoft.com/office/drawing/2014/main" id="{E37A638A-80F7-4D42-B2D9-01D7BD8CAA1A}"/>
              </a:ext>
            </a:extLst>
          </p:cNvPr>
          <p:cNvSpPr/>
          <p:nvPr userDrawn="1"/>
        </p:nvSpPr>
        <p:spPr>
          <a:xfrm>
            <a:off x="152400" y="958124"/>
            <a:ext cx="7987730" cy="1648775"/>
          </a:xfrm>
          <a:prstGeom prst="rect">
            <a:avLst/>
          </a:prstGeom>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19" name="Text Placeholder 12">
            <a:extLst>
              <a:ext uri="{FF2B5EF4-FFF2-40B4-BE49-F238E27FC236}">
                <a16:creationId xmlns:a16="http://schemas.microsoft.com/office/drawing/2014/main" id="{A5638608-0B84-44DC-B43A-0AD1D610C410}"/>
              </a:ext>
            </a:extLst>
          </p:cNvPr>
          <p:cNvSpPr>
            <a:spLocks noGrp="1"/>
          </p:cNvSpPr>
          <p:nvPr>
            <p:ph type="body" sz="quarter" idx="12" hasCustomPrompt="1"/>
          </p:nvPr>
        </p:nvSpPr>
        <p:spPr>
          <a:xfrm>
            <a:off x="1839575" y="1073654"/>
            <a:ext cx="6174235" cy="1400783"/>
          </a:xfrm>
        </p:spPr>
        <p:txBody>
          <a:bodyPr>
            <a:normAutofit/>
          </a:bodyPr>
          <a:lstStyle>
            <a:lvl1pPr>
              <a:defRPr sz="1350" baseline="0">
                <a:solidFill>
                  <a:schemeClr val="bg1"/>
                </a:solidFill>
              </a:defRPr>
            </a:lvl1pPr>
          </a:lstStyle>
          <a:p>
            <a:pPr lvl="0"/>
            <a:r>
              <a:rPr lang="en-US" dirty="0"/>
              <a:t>XX</a:t>
            </a:r>
          </a:p>
        </p:txBody>
      </p:sp>
      <p:sp>
        <p:nvSpPr>
          <p:cNvPr id="20" name="Flowchart: Connector 19">
            <a:extLst>
              <a:ext uri="{FF2B5EF4-FFF2-40B4-BE49-F238E27FC236}">
                <a16:creationId xmlns:a16="http://schemas.microsoft.com/office/drawing/2014/main" id="{4B6FE5C3-C4C5-451A-A43B-F1FDF3A549E3}"/>
              </a:ext>
            </a:extLst>
          </p:cNvPr>
          <p:cNvSpPr/>
          <p:nvPr userDrawn="1"/>
        </p:nvSpPr>
        <p:spPr>
          <a:xfrm>
            <a:off x="283093" y="1073654"/>
            <a:ext cx="1430162" cy="1417712"/>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1975A5D7-85ED-4858-B9D7-884064545B2F}"/>
              </a:ext>
            </a:extLst>
          </p:cNvPr>
          <p:cNvSpPr/>
          <p:nvPr userDrawn="1"/>
        </p:nvSpPr>
        <p:spPr>
          <a:xfrm>
            <a:off x="152400" y="958122"/>
            <a:ext cx="7993426" cy="1648777"/>
          </a:xfrm>
          <a:prstGeom prst="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Action Button: Sound 2">
            <a:hlinkClick r:id="" action="ppaction://noaction" highlightClick="1">
              <a:snd r:embed="rId2" name="applause.wav"/>
            </a:hlinkClick>
            <a:extLst>
              <a:ext uri="{FF2B5EF4-FFF2-40B4-BE49-F238E27FC236}">
                <a16:creationId xmlns:a16="http://schemas.microsoft.com/office/drawing/2014/main" id="{41120A7F-8AF2-4984-9FC7-F9F6E06B0AFF}"/>
              </a:ext>
            </a:extLst>
          </p:cNvPr>
          <p:cNvSpPr/>
          <p:nvPr userDrawn="1"/>
        </p:nvSpPr>
        <p:spPr>
          <a:xfrm>
            <a:off x="8524340" y="1444299"/>
            <a:ext cx="542390" cy="504825"/>
          </a:xfrm>
          <a:prstGeom prst="actionButtonSound">
            <a:avLst/>
          </a:prstGeom>
          <a:solidFill>
            <a:schemeClr val="bg2">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Go Forward or Next 3">
            <a:hlinkClick r:id="" action="ppaction://hlinkshowjump?jump=nextslide" highlightClick="1"/>
            <a:extLst>
              <a:ext uri="{FF2B5EF4-FFF2-40B4-BE49-F238E27FC236}">
                <a16:creationId xmlns:a16="http://schemas.microsoft.com/office/drawing/2014/main" id="{090D4547-2BD0-424B-8560-3F30421E880A}"/>
              </a:ext>
            </a:extLst>
          </p:cNvPr>
          <p:cNvSpPr/>
          <p:nvPr userDrawn="1"/>
        </p:nvSpPr>
        <p:spPr>
          <a:xfrm>
            <a:off x="7603437" y="6120957"/>
            <a:ext cx="536693" cy="429177"/>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5EC302-780B-4CAC-9156-31D91F383A48}"/>
              </a:ext>
            </a:extLst>
          </p:cNvPr>
          <p:cNvSpPr/>
          <p:nvPr userDrawn="1"/>
        </p:nvSpPr>
        <p:spPr>
          <a:xfrm>
            <a:off x="8524340" y="1949124"/>
            <a:ext cx="542390"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Play</a:t>
            </a:r>
          </a:p>
        </p:txBody>
      </p:sp>
      <p:sp>
        <p:nvSpPr>
          <p:cNvPr id="32" name="Rectangle 31">
            <a:extLst>
              <a:ext uri="{FF2B5EF4-FFF2-40B4-BE49-F238E27FC236}">
                <a16:creationId xmlns:a16="http://schemas.microsoft.com/office/drawing/2014/main" id="{F617BF4F-5120-474F-AD7B-65745479EDC4}"/>
              </a:ext>
            </a:extLst>
          </p:cNvPr>
          <p:cNvSpPr/>
          <p:nvPr userDrawn="1"/>
        </p:nvSpPr>
        <p:spPr>
          <a:xfrm>
            <a:off x="7603437" y="6550134"/>
            <a:ext cx="542390"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NEXT</a:t>
            </a:r>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22" name="Action Button: Go Back or Previous 21">
            <a:hlinkClick r:id="" action="ppaction://hlinkshowjump?jump=previousslide" highlightClick="1"/>
            <a:extLst>
              <a:ext uri="{FF2B5EF4-FFF2-40B4-BE49-F238E27FC236}">
                <a16:creationId xmlns:a16="http://schemas.microsoft.com/office/drawing/2014/main" id="{0F92A212-BBC1-4579-B5C4-C8432980F3DF}"/>
              </a:ext>
            </a:extLst>
          </p:cNvPr>
          <p:cNvSpPr/>
          <p:nvPr userDrawn="1"/>
        </p:nvSpPr>
        <p:spPr>
          <a:xfrm>
            <a:off x="208472" y="6120957"/>
            <a:ext cx="581025" cy="429177"/>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DA3C55-C959-415B-99DB-74191739C315}"/>
              </a:ext>
            </a:extLst>
          </p:cNvPr>
          <p:cNvSpPr/>
          <p:nvPr userDrawn="1"/>
        </p:nvSpPr>
        <p:spPr>
          <a:xfrm>
            <a:off x="87451" y="6550134"/>
            <a:ext cx="881069"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PREVIOUS</a:t>
            </a:r>
          </a:p>
        </p:txBody>
      </p:sp>
    </p:spTree>
    <p:extLst>
      <p:ext uri="{BB962C8B-B14F-4D97-AF65-F5344CB8AC3E}">
        <p14:creationId xmlns:p14="http://schemas.microsoft.com/office/powerpoint/2010/main" val="138447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hasCustomPrompt="1"/>
          </p:nvPr>
        </p:nvSpPr>
        <p:spPr>
          <a:xfrm>
            <a:off x="0" y="22981"/>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lvl1pPr>
              <a:defRPr>
                <a:solidFill>
                  <a:schemeClr val="tx1">
                    <a:lumMod val="75000"/>
                    <a:lumOff val="25000"/>
                  </a:schemeClr>
                </a:solidFill>
              </a:defRPr>
            </a:lvl1pPr>
          </a:lstStyle>
          <a:p>
            <a:r>
              <a:rPr lang="en-US" dirty="0"/>
              <a:t>Lesson XX | Title</a:t>
            </a:r>
          </a:p>
        </p:txBody>
      </p:sp>
      <p:sp>
        <p:nvSpPr>
          <p:cNvPr id="29" name="Rectangle 28">
            <a:extLst>
              <a:ext uri="{FF2B5EF4-FFF2-40B4-BE49-F238E27FC236}">
                <a16:creationId xmlns:a16="http://schemas.microsoft.com/office/drawing/2014/main" id="{E37A638A-80F7-4D42-B2D9-01D7BD8CAA1A}"/>
              </a:ext>
            </a:extLst>
          </p:cNvPr>
          <p:cNvSpPr/>
          <p:nvPr userDrawn="1"/>
        </p:nvSpPr>
        <p:spPr>
          <a:xfrm>
            <a:off x="396493" y="1055938"/>
            <a:ext cx="7723970" cy="1999523"/>
          </a:xfrm>
          <a:prstGeom prst="rect">
            <a:avLst/>
          </a:prstGeom>
          <a:solidFill>
            <a:schemeClr val="accent3">
              <a:alpha val="60000"/>
            </a:schemeClr>
          </a:solidFill>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1FD4FB6-4955-4537-81A9-82CC3342789F}"/>
              </a:ext>
            </a:extLst>
          </p:cNvPr>
          <p:cNvSpPr/>
          <p:nvPr userDrawn="1"/>
        </p:nvSpPr>
        <p:spPr>
          <a:xfrm>
            <a:off x="8260434" y="-2"/>
            <a:ext cx="8851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4B6FE5C3-C4C5-451A-A43B-F1FDF3A549E3}"/>
              </a:ext>
            </a:extLst>
          </p:cNvPr>
          <p:cNvSpPr/>
          <p:nvPr userDrawn="1"/>
        </p:nvSpPr>
        <p:spPr>
          <a:xfrm>
            <a:off x="466779" y="1316623"/>
            <a:ext cx="1522442" cy="1463231"/>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pic>
        <p:nvPicPr>
          <p:cNvPr id="22" name="Graphic 21" descr="Home with solid fill">
            <a:extLst>
              <a:ext uri="{FF2B5EF4-FFF2-40B4-BE49-F238E27FC236}">
                <a16:creationId xmlns:a16="http://schemas.microsoft.com/office/drawing/2014/main" id="{6009A23D-E11B-4CAA-99D5-173AEEC37E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2069" y="107948"/>
            <a:ext cx="601899" cy="657726"/>
          </a:xfrm>
          <a:prstGeom prst="rect">
            <a:avLst/>
          </a:prstGeom>
        </p:spPr>
      </p:pic>
      <p:sp>
        <p:nvSpPr>
          <p:cNvPr id="19" name="Text Placeholder 12">
            <a:extLst>
              <a:ext uri="{FF2B5EF4-FFF2-40B4-BE49-F238E27FC236}">
                <a16:creationId xmlns:a16="http://schemas.microsoft.com/office/drawing/2014/main" id="{A5638608-0B84-44DC-B43A-0AD1D610C410}"/>
              </a:ext>
            </a:extLst>
          </p:cNvPr>
          <p:cNvSpPr>
            <a:spLocks noGrp="1"/>
          </p:cNvSpPr>
          <p:nvPr>
            <p:ph type="body" sz="quarter" idx="12" hasCustomPrompt="1"/>
          </p:nvPr>
        </p:nvSpPr>
        <p:spPr>
          <a:xfrm>
            <a:off x="2245742" y="1223821"/>
            <a:ext cx="5719164" cy="1663758"/>
          </a:xfrm>
        </p:spPr>
        <p:txBody>
          <a:bodyPr>
            <a:normAutofit/>
          </a:bodyPr>
          <a:lstStyle>
            <a:lvl1pPr>
              <a:defRPr sz="1350" baseline="0">
                <a:solidFill>
                  <a:schemeClr val="bg1"/>
                </a:solidFill>
              </a:defRPr>
            </a:lvl1pPr>
          </a:lstStyle>
          <a:p>
            <a:pPr lvl="0"/>
            <a:r>
              <a:rPr lang="en-US" dirty="0"/>
              <a:t>XX</a:t>
            </a:r>
          </a:p>
        </p:txBody>
      </p:sp>
      <p:grpSp>
        <p:nvGrpSpPr>
          <p:cNvPr id="18" name="Group 17">
            <a:extLst>
              <a:ext uri="{FF2B5EF4-FFF2-40B4-BE49-F238E27FC236}">
                <a16:creationId xmlns:a16="http://schemas.microsoft.com/office/drawing/2014/main" id="{80523B8A-0A18-44F0-9458-BDFE5B6EAE8C}"/>
              </a:ext>
            </a:extLst>
          </p:cNvPr>
          <p:cNvGrpSpPr/>
          <p:nvPr userDrawn="1"/>
        </p:nvGrpSpPr>
        <p:grpSpPr>
          <a:xfrm>
            <a:off x="380403" y="6024242"/>
            <a:ext cx="628650" cy="664976"/>
            <a:chOff x="181334" y="5714777"/>
            <a:chExt cx="914400" cy="969043"/>
          </a:xfrm>
        </p:grpSpPr>
        <p:sp>
          <p:nvSpPr>
            <p:cNvPr id="21" name="Flowchart: Connector 20">
              <a:extLst>
                <a:ext uri="{FF2B5EF4-FFF2-40B4-BE49-F238E27FC236}">
                  <a16:creationId xmlns:a16="http://schemas.microsoft.com/office/drawing/2014/main" id="{89AB00F0-B35E-4A95-B5BC-C3AB08242B90}"/>
                </a:ext>
              </a:extLst>
            </p:cNvPr>
            <p:cNvSpPr/>
            <p:nvPr userDrawn="1"/>
          </p:nvSpPr>
          <p:spPr>
            <a:xfrm>
              <a:off x="181334" y="5769420"/>
              <a:ext cx="914400" cy="914400"/>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750" dirty="0"/>
                <a:t>BACK</a:t>
              </a:r>
            </a:p>
          </p:txBody>
        </p:sp>
        <p:pic>
          <p:nvPicPr>
            <p:cNvPr id="23" name="Graphic 22" descr="Back with solid fill">
              <a:extLst>
                <a:ext uri="{FF2B5EF4-FFF2-40B4-BE49-F238E27FC236}">
                  <a16:creationId xmlns:a16="http://schemas.microsoft.com/office/drawing/2014/main" id="{714FAD7D-0879-4904-8593-C11F168467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166" y="5714777"/>
              <a:ext cx="676600" cy="717322"/>
            </a:xfrm>
            <a:prstGeom prst="rect">
              <a:avLst/>
            </a:prstGeom>
          </p:spPr>
        </p:pic>
      </p:grpSp>
      <p:grpSp>
        <p:nvGrpSpPr>
          <p:cNvPr id="24" name="Group 23">
            <a:extLst>
              <a:ext uri="{FF2B5EF4-FFF2-40B4-BE49-F238E27FC236}">
                <a16:creationId xmlns:a16="http://schemas.microsoft.com/office/drawing/2014/main" id="{25F91343-FFD3-4B46-A14A-049BC5E85594}"/>
              </a:ext>
            </a:extLst>
          </p:cNvPr>
          <p:cNvGrpSpPr/>
          <p:nvPr userDrawn="1"/>
        </p:nvGrpSpPr>
        <p:grpSpPr>
          <a:xfrm>
            <a:off x="7336256" y="6049976"/>
            <a:ext cx="628650" cy="651004"/>
            <a:chOff x="10175712" y="5686027"/>
            <a:chExt cx="914400" cy="948682"/>
          </a:xfrm>
        </p:grpSpPr>
        <p:sp>
          <p:nvSpPr>
            <p:cNvPr id="25" name="Flowchart: Connector 24">
              <a:extLst>
                <a:ext uri="{FF2B5EF4-FFF2-40B4-BE49-F238E27FC236}">
                  <a16:creationId xmlns:a16="http://schemas.microsoft.com/office/drawing/2014/main" id="{1760D98A-4870-419D-9BD7-1D8702BCA70D}"/>
                </a:ext>
              </a:extLst>
            </p:cNvPr>
            <p:cNvSpPr/>
            <p:nvPr userDrawn="1"/>
          </p:nvSpPr>
          <p:spPr>
            <a:xfrm>
              <a:off x="10175712" y="5720309"/>
              <a:ext cx="914400" cy="914400"/>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750" dirty="0"/>
                <a:t>NEXT</a:t>
              </a:r>
            </a:p>
          </p:txBody>
        </p:sp>
        <p:pic>
          <p:nvPicPr>
            <p:cNvPr id="26" name="Graphic 25" descr="Back with solid fill">
              <a:extLst>
                <a:ext uri="{FF2B5EF4-FFF2-40B4-BE49-F238E27FC236}">
                  <a16:creationId xmlns:a16="http://schemas.microsoft.com/office/drawing/2014/main" id="{1DD69FA1-E90E-403E-9AD6-3B8F666FDF8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8544" y="5686027"/>
              <a:ext cx="676600" cy="676600"/>
            </a:xfrm>
            <a:prstGeom prst="rect">
              <a:avLst/>
            </a:prstGeom>
          </p:spPr>
        </p:pic>
      </p:grpSp>
      <p:pic>
        <p:nvPicPr>
          <p:cNvPr id="3" name="Graphic 2" descr="Volume with solid fill">
            <a:extLst>
              <a:ext uri="{FF2B5EF4-FFF2-40B4-BE49-F238E27FC236}">
                <a16:creationId xmlns:a16="http://schemas.microsoft.com/office/drawing/2014/main" id="{C05B8491-05AF-480E-92EF-D1365D1DA12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3182" y="1223821"/>
            <a:ext cx="628650" cy="628650"/>
          </a:xfrm>
          <a:prstGeom prst="rect">
            <a:avLst/>
          </a:prstGeom>
        </p:spPr>
      </p:pic>
    </p:spTree>
    <p:extLst>
      <p:ext uri="{BB962C8B-B14F-4D97-AF65-F5344CB8AC3E}">
        <p14:creationId xmlns:p14="http://schemas.microsoft.com/office/powerpoint/2010/main" val="284839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hasCustomPrompt="1"/>
          </p:nvPr>
        </p:nvSpPr>
        <p:spPr>
          <a:xfrm>
            <a:off x="0" y="22981"/>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lvl1pPr>
              <a:defRPr>
                <a:solidFill>
                  <a:schemeClr val="tx1">
                    <a:lumMod val="75000"/>
                    <a:lumOff val="25000"/>
                  </a:schemeClr>
                </a:solidFill>
              </a:defRPr>
            </a:lvl1pPr>
          </a:lstStyle>
          <a:p>
            <a:r>
              <a:rPr lang="en-US" dirty="0"/>
              <a:t>Lesson XX | Title</a:t>
            </a:r>
          </a:p>
        </p:txBody>
      </p:sp>
      <p:sp>
        <p:nvSpPr>
          <p:cNvPr id="29" name="Rectangle 28">
            <a:extLst>
              <a:ext uri="{FF2B5EF4-FFF2-40B4-BE49-F238E27FC236}">
                <a16:creationId xmlns:a16="http://schemas.microsoft.com/office/drawing/2014/main" id="{E37A638A-80F7-4D42-B2D9-01D7BD8CAA1A}"/>
              </a:ext>
            </a:extLst>
          </p:cNvPr>
          <p:cNvSpPr/>
          <p:nvPr userDrawn="1"/>
        </p:nvSpPr>
        <p:spPr>
          <a:xfrm>
            <a:off x="396493" y="1055938"/>
            <a:ext cx="7723970" cy="1999523"/>
          </a:xfrm>
          <a:prstGeom prst="rect">
            <a:avLst/>
          </a:prstGeom>
          <a:solidFill>
            <a:schemeClr val="accent3">
              <a:alpha val="60000"/>
            </a:schemeClr>
          </a:solidFill>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1FD4FB6-4955-4537-81A9-82CC3342789F}"/>
              </a:ext>
            </a:extLst>
          </p:cNvPr>
          <p:cNvSpPr/>
          <p:nvPr userDrawn="1"/>
        </p:nvSpPr>
        <p:spPr>
          <a:xfrm>
            <a:off x="8260434" y="-2"/>
            <a:ext cx="8851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4B6FE5C3-C4C5-451A-A43B-F1FDF3A549E3}"/>
              </a:ext>
            </a:extLst>
          </p:cNvPr>
          <p:cNvSpPr/>
          <p:nvPr userDrawn="1"/>
        </p:nvSpPr>
        <p:spPr>
          <a:xfrm>
            <a:off x="466779" y="1316623"/>
            <a:ext cx="1522442" cy="1463231"/>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pic>
        <p:nvPicPr>
          <p:cNvPr id="22" name="Graphic 21" descr="Home with solid fill">
            <a:extLst>
              <a:ext uri="{FF2B5EF4-FFF2-40B4-BE49-F238E27FC236}">
                <a16:creationId xmlns:a16="http://schemas.microsoft.com/office/drawing/2014/main" id="{6009A23D-E11B-4CAA-99D5-173AEEC37E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2069" y="107948"/>
            <a:ext cx="601899" cy="657726"/>
          </a:xfrm>
          <a:prstGeom prst="rect">
            <a:avLst/>
          </a:prstGeom>
        </p:spPr>
      </p:pic>
      <p:sp>
        <p:nvSpPr>
          <p:cNvPr id="19" name="Text Placeholder 12">
            <a:extLst>
              <a:ext uri="{FF2B5EF4-FFF2-40B4-BE49-F238E27FC236}">
                <a16:creationId xmlns:a16="http://schemas.microsoft.com/office/drawing/2014/main" id="{A5638608-0B84-44DC-B43A-0AD1D610C410}"/>
              </a:ext>
            </a:extLst>
          </p:cNvPr>
          <p:cNvSpPr>
            <a:spLocks noGrp="1"/>
          </p:cNvSpPr>
          <p:nvPr>
            <p:ph type="body" sz="quarter" idx="12" hasCustomPrompt="1"/>
          </p:nvPr>
        </p:nvSpPr>
        <p:spPr>
          <a:xfrm>
            <a:off x="2245742" y="1223821"/>
            <a:ext cx="5719164" cy="1663758"/>
          </a:xfrm>
        </p:spPr>
        <p:txBody>
          <a:bodyPr>
            <a:normAutofit/>
          </a:bodyPr>
          <a:lstStyle>
            <a:lvl1pPr>
              <a:defRPr sz="1350" baseline="0">
                <a:solidFill>
                  <a:schemeClr val="bg1"/>
                </a:solidFill>
              </a:defRPr>
            </a:lvl1pPr>
          </a:lstStyle>
          <a:p>
            <a:pPr lvl="0"/>
            <a:r>
              <a:rPr lang="en-US" dirty="0"/>
              <a:t>XX</a:t>
            </a:r>
          </a:p>
        </p:txBody>
      </p:sp>
      <p:grpSp>
        <p:nvGrpSpPr>
          <p:cNvPr id="18" name="Group 17">
            <a:extLst>
              <a:ext uri="{FF2B5EF4-FFF2-40B4-BE49-F238E27FC236}">
                <a16:creationId xmlns:a16="http://schemas.microsoft.com/office/drawing/2014/main" id="{80523B8A-0A18-44F0-9458-BDFE5B6EAE8C}"/>
              </a:ext>
            </a:extLst>
          </p:cNvPr>
          <p:cNvGrpSpPr/>
          <p:nvPr userDrawn="1"/>
        </p:nvGrpSpPr>
        <p:grpSpPr>
          <a:xfrm>
            <a:off x="380403" y="6024242"/>
            <a:ext cx="628650" cy="664976"/>
            <a:chOff x="181334" y="5714777"/>
            <a:chExt cx="914400" cy="969043"/>
          </a:xfrm>
        </p:grpSpPr>
        <p:sp>
          <p:nvSpPr>
            <p:cNvPr id="21" name="Flowchart: Connector 20">
              <a:extLst>
                <a:ext uri="{FF2B5EF4-FFF2-40B4-BE49-F238E27FC236}">
                  <a16:creationId xmlns:a16="http://schemas.microsoft.com/office/drawing/2014/main" id="{89AB00F0-B35E-4A95-B5BC-C3AB08242B90}"/>
                </a:ext>
              </a:extLst>
            </p:cNvPr>
            <p:cNvSpPr/>
            <p:nvPr userDrawn="1"/>
          </p:nvSpPr>
          <p:spPr>
            <a:xfrm>
              <a:off x="181334" y="5769420"/>
              <a:ext cx="914400" cy="914400"/>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750" dirty="0"/>
                <a:t>BACK</a:t>
              </a:r>
            </a:p>
          </p:txBody>
        </p:sp>
        <p:pic>
          <p:nvPicPr>
            <p:cNvPr id="23" name="Graphic 22" descr="Back with solid fill">
              <a:extLst>
                <a:ext uri="{FF2B5EF4-FFF2-40B4-BE49-F238E27FC236}">
                  <a16:creationId xmlns:a16="http://schemas.microsoft.com/office/drawing/2014/main" id="{714FAD7D-0879-4904-8593-C11F168467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166" y="5714777"/>
              <a:ext cx="676600" cy="717322"/>
            </a:xfrm>
            <a:prstGeom prst="rect">
              <a:avLst/>
            </a:prstGeom>
          </p:spPr>
        </p:pic>
      </p:grpSp>
      <p:grpSp>
        <p:nvGrpSpPr>
          <p:cNvPr id="24" name="Group 23">
            <a:extLst>
              <a:ext uri="{FF2B5EF4-FFF2-40B4-BE49-F238E27FC236}">
                <a16:creationId xmlns:a16="http://schemas.microsoft.com/office/drawing/2014/main" id="{25F91343-FFD3-4B46-A14A-049BC5E85594}"/>
              </a:ext>
            </a:extLst>
          </p:cNvPr>
          <p:cNvGrpSpPr/>
          <p:nvPr userDrawn="1"/>
        </p:nvGrpSpPr>
        <p:grpSpPr>
          <a:xfrm>
            <a:off x="7336256" y="6049976"/>
            <a:ext cx="628650" cy="651004"/>
            <a:chOff x="10175712" y="5686027"/>
            <a:chExt cx="914400" cy="948682"/>
          </a:xfrm>
        </p:grpSpPr>
        <p:sp>
          <p:nvSpPr>
            <p:cNvPr id="25" name="Flowchart: Connector 24">
              <a:extLst>
                <a:ext uri="{FF2B5EF4-FFF2-40B4-BE49-F238E27FC236}">
                  <a16:creationId xmlns:a16="http://schemas.microsoft.com/office/drawing/2014/main" id="{1760D98A-4870-419D-9BD7-1D8702BCA70D}"/>
                </a:ext>
              </a:extLst>
            </p:cNvPr>
            <p:cNvSpPr/>
            <p:nvPr userDrawn="1"/>
          </p:nvSpPr>
          <p:spPr>
            <a:xfrm>
              <a:off x="10175712" y="5720309"/>
              <a:ext cx="914400" cy="914400"/>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750" dirty="0"/>
                <a:t>NEXT</a:t>
              </a:r>
            </a:p>
          </p:txBody>
        </p:sp>
        <p:pic>
          <p:nvPicPr>
            <p:cNvPr id="26" name="Graphic 25" descr="Back with solid fill">
              <a:extLst>
                <a:ext uri="{FF2B5EF4-FFF2-40B4-BE49-F238E27FC236}">
                  <a16:creationId xmlns:a16="http://schemas.microsoft.com/office/drawing/2014/main" id="{1DD69FA1-E90E-403E-9AD6-3B8F666FDF8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8544" y="5686027"/>
              <a:ext cx="676600" cy="676600"/>
            </a:xfrm>
            <a:prstGeom prst="rect">
              <a:avLst/>
            </a:prstGeom>
          </p:spPr>
        </p:pic>
      </p:grpSp>
      <p:pic>
        <p:nvPicPr>
          <p:cNvPr id="3" name="Graphic 2" descr="Volume with solid fill">
            <a:extLst>
              <a:ext uri="{FF2B5EF4-FFF2-40B4-BE49-F238E27FC236}">
                <a16:creationId xmlns:a16="http://schemas.microsoft.com/office/drawing/2014/main" id="{C05B8491-05AF-480E-92EF-D1365D1DA12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3182" y="1223821"/>
            <a:ext cx="628650" cy="628650"/>
          </a:xfrm>
          <a:prstGeom prst="rect">
            <a:avLst/>
          </a:prstGeom>
        </p:spPr>
      </p:pic>
    </p:spTree>
    <p:extLst>
      <p:ext uri="{BB962C8B-B14F-4D97-AF65-F5344CB8AC3E}">
        <p14:creationId xmlns:p14="http://schemas.microsoft.com/office/powerpoint/2010/main" val="138370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hasCustomPrompt="1"/>
          </p:nvPr>
        </p:nvSpPr>
        <p:spPr>
          <a:xfrm>
            <a:off x="0" y="22981"/>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lvl1pPr>
              <a:defRPr>
                <a:solidFill>
                  <a:schemeClr val="tx1">
                    <a:lumMod val="75000"/>
                    <a:lumOff val="25000"/>
                  </a:schemeClr>
                </a:solidFill>
              </a:defRPr>
            </a:lvl1pPr>
          </a:lstStyle>
          <a:p>
            <a:r>
              <a:rPr lang="en-US" dirty="0"/>
              <a:t>References</a:t>
            </a:r>
          </a:p>
        </p:txBody>
      </p:sp>
      <p:sp>
        <p:nvSpPr>
          <p:cNvPr id="29" name="Rectangle 28">
            <a:extLst>
              <a:ext uri="{FF2B5EF4-FFF2-40B4-BE49-F238E27FC236}">
                <a16:creationId xmlns:a16="http://schemas.microsoft.com/office/drawing/2014/main" id="{E37A638A-80F7-4D42-B2D9-01D7BD8CAA1A}"/>
              </a:ext>
            </a:extLst>
          </p:cNvPr>
          <p:cNvSpPr/>
          <p:nvPr userDrawn="1"/>
        </p:nvSpPr>
        <p:spPr>
          <a:xfrm>
            <a:off x="396493" y="1055938"/>
            <a:ext cx="7723970" cy="4807330"/>
          </a:xfrm>
          <a:prstGeom prst="rect">
            <a:avLst/>
          </a:prstGeom>
          <a:solidFill>
            <a:schemeClr val="accent3">
              <a:alpha val="60000"/>
            </a:schemeClr>
          </a:solidFill>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1FD4FB6-4955-4537-81A9-82CC3342789F}"/>
              </a:ext>
            </a:extLst>
          </p:cNvPr>
          <p:cNvSpPr/>
          <p:nvPr userDrawn="1"/>
        </p:nvSpPr>
        <p:spPr>
          <a:xfrm>
            <a:off x="8260434" y="-2"/>
            <a:ext cx="8851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22" name="Graphic 21" descr="Home with solid fill">
            <a:extLst>
              <a:ext uri="{FF2B5EF4-FFF2-40B4-BE49-F238E27FC236}">
                <a16:creationId xmlns:a16="http://schemas.microsoft.com/office/drawing/2014/main" id="{6009A23D-E11B-4CAA-99D5-173AEEC37E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2069" y="107948"/>
            <a:ext cx="601899" cy="657726"/>
          </a:xfrm>
          <a:prstGeom prst="rect">
            <a:avLst/>
          </a:prstGeom>
        </p:spPr>
      </p:pic>
      <p:sp>
        <p:nvSpPr>
          <p:cNvPr id="19" name="Text Placeholder 12">
            <a:extLst>
              <a:ext uri="{FF2B5EF4-FFF2-40B4-BE49-F238E27FC236}">
                <a16:creationId xmlns:a16="http://schemas.microsoft.com/office/drawing/2014/main" id="{A5638608-0B84-44DC-B43A-0AD1D610C410}"/>
              </a:ext>
            </a:extLst>
          </p:cNvPr>
          <p:cNvSpPr>
            <a:spLocks noGrp="1"/>
          </p:cNvSpPr>
          <p:nvPr>
            <p:ph type="body" sz="quarter" idx="12"/>
          </p:nvPr>
        </p:nvSpPr>
        <p:spPr>
          <a:xfrm>
            <a:off x="524973" y="1223820"/>
            <a:ext cx="7439933" cy="4455085"/>
          </a:xfrm>
        </p:spPr>
        <p:txBody>
          <a:bodyPr>
            <a:normAutofit/>
          </a:bodyPr>
          <a:lstStyle>
            <a:lvl1pPr>
              <a:defRPr sz="1350" baseline="0">
                <a:solidFill>
                  <a:schemeClr val="tx1"/>
                </a:solidFill>
                <a:latin typeface="Arial" panose="020B0604020202020204" pitchFamily="34" charset="0"/>
                <a:cs typeface="Arial" panose="020B0604020202020204" pitchFamily="34" charset="0"/>
              </a:defRPr>
            </a:lvl1pPr>
          </a:lstStyle>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01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hasCustomPrompt="1"/>
          </p:nvPr>
        </p:nvSpPr>
        <p:spPr>
          <a:xfrm>
            <a:off x="0" y="22981"/>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lvl1pPr>
              <a:defRPr>
                <a:solidFill>
                  <a:schemeClr val="tx1">
                    <a:lumMod val="75000"/>
                    <a:lumOff val="25000"/>
                  </a:schemeClr>
                </a:solidFill>
              </a:defRPr>
            </a:lvl1pPr>
          </a:lstStyle>
          <a:p>
            <a:r>
              <a:rPr lang="en-US" dirty="0"/>
              <a:t>Lesson XX | Title</a:t>
            </a:r>
          </a:p>
        </p:txBody>
      </p:sp>
      <p:sp>
        <p:nvSpPr>
          <p:cNvPr id="9" name="Rectangle 8">
            <a:extLst>
              <a:ext uri="{FF2B5EF4-FFF2-40B4-BE49-F238E27FC236}">
                <a16:creationId xmlns:a16="http://schemas.microsoft.com/office/drawing/2014/main" id="{71FD4FB6-4955-4537-81A9-82CC3342789F}"/>
              </a:ext>
            </a:extLst>
          </p:cNvPr>
          <p:cNvSpPr/>
          <p:nvPr userDrawn="1"/>
        </p:nvSpPr>
        <p:spPr>
          <a:xfrm>
            <a:off x="8260434" y="-2"/>
            <a:ext cx="8851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22" name="Graphic 21" descr="Home with solid fill">
            <a:extLst>
              <a:ext uri="{FF2B5EF4-FFF2-40B4-BE49-F238E27FC236}">
                <a16:creationId xmlns:a16="http://schemas.microsoft.com/office/drawing/2014/main" id="{6009A23D-E11B-4CAA-99D5-173AEEC37E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2069" y="107948"/>
            <a:ext cx="601899" cy="657726"/>
          </a:xfrm>
          <a:prstGeom prst="rect">
            <a:avLst/>
          </a:prstGeom>
        </p:spPr>
      </p:pic>
      <p:grpSp>
        <p:nvGrpSpPr>
          <p:cNvPr id="18" name="Group 17">
            <a:extLst>
              <a:ext uri="{FF2B5EF4-FFF2-40B4-BE49-F238E27FC236}">
                <a16:creationId xmlns:a16="http://schemas.microsoft.com/office/drawing/2014/main" id="{80523B8A-0A18-44F0-9458-BDFE5B6EAE8C}"/>
              </a:ext>
            </a:extLst>
          </p:cNvPr>
          <p:cNvGrpSpPr/>
          <p:nvPr userDrawn="1"/>
        </p:nvGrpSpPr>
        <p:grpSpPr>
          <a:xfrm>
            <a:off x="380403" y="6024242"/>
            <a:ext cx="628650" cy="664976"/>
            <a:chOff x="181334" y="5714777"/>
            <a:chExt cx="914400" cy="969043"/>
          </a:xfrm>
        </p:grpSpPr>
        <p:sp>
          <p:nvSpPr>
            <p:cNvPr id="21" name="Flowchart: Connector 20">
              <a:extLst>
                <a:ext uri="{FF2B5EF4-FFF2-40B4-BE49-F238E27FC236}">
                  <a16:creationId xmlns:a16="http://schemas.microsoft.com/office/drawing/2014/main" id="{89AB00F0-B35E-4A95-B5BC-C3AB08242B90}"/>
                </a:ext>
              </a:extLst>
            </p:cNvPr>
            <p:cNvSpPr/>
            <p:nvPr userDrawn="1"/>
          </p:nvSpPr>
          <p:spPr>
            <a:xfrm>
              <a:off x="181334" y="5769420"/>
              <a:ext cx="914400" cy="914400"/>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750" dirty="0"/>
                <a:t>BACK</a:t>
              </a:r>
            </a:p>
          </p:txBody>
        </p:sp>
        <p:pic>
          <p:nvPicPr>
            <p:cNvPr id="23" name="Graphic 22" descr="Back with solid fill">
              <a:extLst>
                <a:ext uri="{FF2B5EF4-FFF2-40B4-BE49-F238E27FC236}">
                  <a16:creationId xmlns:a16="http://schemas.microsoft.com/office/drawing/2014/main" id="{714FAD7D-0879-4904-8593-C11F168467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166" y="5714777"/>
              <a:ext cx="676600" cy="717322"/>
            </a:xfrm>
            <a:prstGeom prst="rect">
              <a:avLst/>
            </a:prstGeom>
          </p:spPr>
        </p:pic>
      </p:grpSp>
      <p:grpSp>
        <p:nvGrpSpPr>
          <p:cNvPr id="24" name="Group 23">
            <a:extLst>
              <a:ext uri="{FF2B5EF4-FFF2-40B4-BE49-F238E27FC236}">
                <a16:creationId xmlns:a16="http://schemas.microsoft.com/office/drawing/2014/main" id="{25F91343-FFD3-4B46-A14A-049BC5E85594}"/>
              </a:ext>
            </a:extLst>
          </p:cNvPr>
          <p:cNvGrpSpPr/>
          <p:nvPr userDrawn="1"/>
        </p:nvGrpSpPr>
        <p:grpSpPr>
          <a:xfrm>
            <a:off x="7336256" y="6049976"/>
            <a:ext cx="628650" cy="651004"/>
            <a:chOff x="10175712" y="5686027"/>
            <a:chExt cx="914400" cy="948682"/>
          </a:xfrm>
        </p:grpSpPr>
        <p:sp>
          <p:nvSpPr>
            <p:cNvPr id="25" name="Flowchart: Connector 24">
              <a:extLst>
                <a:ext uri="{FF2B5EF4-FFF2-40B4-BE49-F238E27FC236}">
                  <a16:creationId xmlns:a16="http://schemas.microsoft.com/office/drawing/2014/main" id="{1760D98A-4870-419D-9BD7-1D8702BCA70D}"/>
                </a:ext>
              </a:extLst>
            </p:cNvPr>
            <p:cNvSpPr/>
            <p:nvPr userDrawn="1"/>
          </p:nvSpPr>
          <p:spPr>
            <a:xfrm>
              <a:off x="10175712" y="5720309"/>
              <a:ext cx="914400" cy="914400"/>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b"/>
            <a:lstStyle/>
            <a:p>
              <a:pPr algn="ctr"/>
              <a:r>
                <a:rPr lang="en-US" sz="750" dirty="0"/>
                <a:t>NEXT</a:t>
              </a:r>
            </a:p>
          </p:txBody>
        </p:sp>
        <p:pic>
          <p:nvPicPr>
            <p:cNvPr id="26" name="Graphic 25" descr="Back with solid fill">
              <a:extLst>
                <a:ext uri="{FF2B5EF4-FFF2-40B4-BE49-F238E27FC236}">
                  <a16:creationId xmlns:a16="http://schemas.microsoft.com/office/drawing/2014/main" id="{1DD69FA1-E90E-403E-9AD6-3B8F666FDF8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8544" y="5686027"/>
              <a:ext cx="676600" cy="676600"/>
            </a:xfrm>
            <a:prstGeom prst="rect">
              <a:avLst/>
            </a:prstGeom>
          </p:spPr>
        </p:pic>
      </p:grpSp>
      <p:pic>
        <p:nvPicPr>
          <p:cNvPr id="3" name="Graphic 2" descr="Volume with solid fill">
            <a:extLst>
              <a:ext uri="{FF2B5EF4-FFF2-40B4-BE49-F238E27FC236}">
                <a16:creationId xmlns:a16="http://schemas.microsoft.com/office/drawing/2014/main" id="{C05B8491-05AF-480E-92EF-D1365D1DA12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3182" y="1223821"/>
            <a:ext cx="628650" cy="628650"/>
          </a:xfrm>
          <a:prstGeom prst="rect">
            <a:avLst/>
          </a:prstGeom>
        </p:spPr>
      </p:pic>
    </p:spTree>
    <p:extLst>
      <p:ext uri="{BB962C8B-B14F-4D97-AF65-F5344CB8AC3E}">
        <p14:creationId xmlns:p14="http://schemas.microsoft.com/office/powerpoint/2010/main" val="328044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p:nvPr>
        </p:nvSpPr>
        <p:spPr>
          <a:xfrm>
            <a:off x="0" y="6038"/>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p>
            <a:endParaRPr lang="en-US" dirty="0"/>
          </a:p>
        </p:txBody>
      </p:sp>
      <p:sp>
        <p:nvSpPr>
          <p:cNvPr id="28" name="Rectangle 27">
            <a:extLst>
              <a:ext uri="{FF2B5EF4-FFF2-40B4-BE49-F238E27FC236}">
                <a16:creationId xmlns:a16="http://schemas.microsoft.com/office/drawing/2014/main" id="{5EE2086E-6DCC-4EDC-87FB-BA3AFF6B4F12}"/>
              </a:ext>
            </a:extLst>
          </p:cNvPr>
          <p:cNvSpPr/>
          <p:nvPr userDrawn="1"/>
        </p:nvSpPr>
        <p:spPr>
          <a:xfrm>
            <a:off x="1034925" y="4246014"/>
            <a:ext cx="6360040" cy="2191404"/>
          </a:xfrm>
          <a:prstGeom prst="rect">
            <a:avLst/>
          </a:prstGeom>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5E945131-24D1-4A6E-8EE1-F7D138A58F16}"/>
              </a:ext>
            </a:extLst>
          </p:cNvPr>
          <p:cNvSpPr/>
          <p:nvPr userDrawn="1"/>
        </p:nvSpPr>
        <p:spPr>
          <a:xfrm>
            <a:off x="1055174" y="1574019"/>
            <a:ext cx="6360040" cy="2191404"/>
          </a:xfrm>
          <a:prstGeom prst="rect">
            <a:avLst/>
          </a:prstGeom>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13" name="Text Placeholder 12">
            <a:extLst>
              <a:ext uri="{FF2B5EF4-FFF2-40B4-BE49-F238E27FC236}">
                <a16:creationId xmlns:a16="http://schemas.microsoft.com/office/drawing/2014/main" id="{0F96C418-53B8-4843-B025-132EA385F38D}"/>
              </a:ext>
            </a:extLst>
          </p:cNvPr>
          <p:cNvSpPr>
            <a:spLocks noGrp="1"/>
          </p:cNvSpPr>
          <p:nvPr>
            <p:ph type="body" sz="quarter" idx="10" hasCustomPrompt="1"/>
          </p:nvPr>
        </p:nvSpPr>
        <p:spPr>
          <a:xfrm>
            <a:off x="2742983" y="1794502"/>
            <a:ext cx="4558348" cy="1859504"/>
          </a:xfrm>
        </p:spPr>
        <p:txBody>
          <a:bodyPr>
            <a:normAutofit/>
          </a:bodyPr>
          <a:lstStyle>
            <a:lvl1pPr>
              <a:defRPr sz="1350" baseline="0">
                <a:solidFill>
                  <a:schemeClr val="bg1"/>
                </a:solidFill>
              </a:defRPr>
            </a:lvl1pPr>
          </a:lstStyle>
          <a:p>
            <a:pPr lvl="0"/>
            <a:r>
              <a:rPr lang="en-US" dirty="0"/>
              <a:t>XX</a:t>
            </a:r>
          </a:p>
        </p:txBody>
      </p:sp>
      <p:sp>
        <p:nvSpPr>
          <p:cNvPr id="14" name="Flowchart: Connector 13">
            <a:extLst>
              <a:ext uri="{FF2B5EF4-FFF2-40B4-BE49-F238E27FC236}">
                <a16:creationId xmlns:a16="http://schemas.microsoft.com/office/drawing/2014/main" id="{9A378EE4-4007-4ECA-AF00-C816BA5ED344}"/>
              </a:ext>
            </a:extLst>
          </p:cNvPr>
          <p:cNvSpPr/>
          <p:nvPr userDrawn="1"/>
        </p:nvSpPr>
        <p:spPr>
          <a:xfrm>
            <a:off x="1183998" y="1906567"/>
            <a:ext cx="1430162" cy="1442133"/>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16" name="Text Placeholder 12">
            <a:extLst>
              <a:ext uri="{FF2B5EF4-FFF2-40B4-BE49-F238E27FC236}">
                <a16:creationId xmlns:a16="http://schemas.microsoft.com/office/drawing/2014/main" id="{D5814208-03FB-40A1-922F-2444E8AA8947}"/>
              </a:ext>
            </a:extLst>
          </p:cNvPr>
          <p:cNvSpPr>
            <a:spLocks noGrp="1"/>
          </p:cNvSpPr>
          <p:nvPr>
            <p:ph type="body" sz="quarter" idx="11" hasCustomPrompt="1"/>
          </p:nvPr>
        </p:nvSpPr>
        <p:spPr>
          <a:xfrm>
            <a:off x="2771357" y="4403320"/>
            <a:ext cx="4549728" cy="1722962"/>
          </a:xfrm>
        </p:spPr>
        <p:txBody>
          <a:bodyPr>
            <a:normAutofit/>
          </a:bodyPr>
          <a:lstStyle>
            <a:lvl1pPr>
              <a:defRPr sz="1350" baseline="0">
                <a:solidFill>
                  <a:schemeClr val="bg1"/>
                </a:solidFill>
              </a:defRPr>
            </a:lvl1pPr>
          </a:lstStyle>
          <a:p>
            <a:pPr lvl="0"/>
            <a:r>
              <a:rPr lang="en-US" dirty="0"/>
              <a:t>XX</a:t>
            </a:r>
          </a:p>
        </p:txBody>
      </p:sp>
      <p:sp>
        <p:nvSpPr>
          <p:cNvPr id="17" name="Flowchart: Connector 16">
            <a:extLst>
              <a:ext uri="{FF2B5EF4-FFF2-40B4-BE49-F238E27FC236}">
                <a16:creationId xmlns:a16="http://schemas.microsoft.com/office/drawing/2014/main" id="{E5A768D6-0210-4CAD-A425-BF173523D16C}"/>
              </a:ext>
            </a:extLst>
          </p:cNvPr>
          <p:cNvSpPr/>
          <p:nvPr userDrawn="1"/>
        </p:nvSpPr>
        <p:spPr>
          <a:xfrm>
            <a:off x="1173873" y="4555945"/>
            <a:ext cx="1430162" cy="1417712"/>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38487A6F-55F6-49A8-97FD-FEE053C0D88C}"/>
              </a:ext>
            </a:extLst>
          </p:cNvPr>
          <p:cNvSpPr/>
          <p:nvPr userDrawn="1"/>
        </p:nvSpPr>
        <p:spPr>
          <a:xfrm>
            <a:off x="1034925" y="1574019"/>
            <a:ext cx="6360040" cy="2181137"/>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A075651E-38C7-4432-820E-6E0C299805BA}"/>
              </a:ext>
            </a:extLst>
          </p:cNvPr>
          <p:cNvSpPr/>
          <p:nvPr userDrawn="1"/>
        </p:nvSpPr>
        <p:spPr>
          <a:xfrm>
            <a:off x="1046595" y="4227877"/>
            <a:ext cx="6360040" cy="2191404"/>
          </a:xfrm>
          <a:prstGeom prst="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Tree>
    <p:extLst>
      <p:ext uri="{BB962C8B-B14F-4D97-AF65-F5344CB8AC3E}">
        <p14:creationId xmlns:p14="http://schemas.microsoft.com/office/powerpoint/2010/main" val="1545906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0EC6A5-6AF0-4BA0-888D-92CDD8F3B17E}"/>
              </a:ext>
            </a:extLst>
          </p:cNvPr>
          <p:cNvSpPr/>
          <p:nvPr userDrawn="1"/>
        </p:nvSpPr>
        <p:spPr>
          <a:xfrm>
            <a:off x="0" y="0"/>
            <a:ext cx="8442634" cy="10157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0F96C418-53B8-4843-B025-132EA385F38D}"/>
              </a:ext>
            </a:extLst>
          </p:cNvPr>
          <p:cNvSpPr>
            <a:spLocks noGrp="1"/>
          </p:cNvSpPr>
          <p:nvPr>
            <p:ph type="body" sz="quarter" idx="10"/>
          </p:nvPr>
        </p:nvSpPr>
        <p:spPr>
          <a:xfrm>
            <a:off x="1010548" y="123706"/>
            <a:ext cx="7247886" cy="811692"/>
          </a:xfrm>
        </p:spPr>
        <p:txBody>
          <a:bodyPr anchor="ctr">
            <a:normAutofit/>
          </a:bodyPr>
          <a:lstStyle>
            <a:lvl1pPr marL="0" indent="0">
              <a:buNone/>
              <a:defRPr sz="3200" baseline="0">
                <a:solidFill>
                  <a:schemeClr val="bg1"/>
                </a:solidFill>
              </a:defRPr>
            </a:lvl1pPr>
          </a:lstStyle>
          <a:p>
            <a:pPr lvl="0"/>
            <a:endParaRPr lang="en-US" dirty="0"/>
          </a:p>
        </p:txBody>
      </p:sp>
      <p:sp>
        <p:nvSpPr>
          <p:cNvPr id="14" name="Flowchart: Connector 13">
            <a:extLst>
              <a:ext uri="{FF2B5EF4-FFF2-40B4-BE49-F238E27FC236}">
                <a16:creationId xmlns:a16="http://schemas.microsoft.com/office/drawing/2014/main" id="{9A378EE4-4007-4ECA-AF00-C816BA5ED344}"/>
              </a:ext>
            </a:extLst>
          </p:cNvPr>
          <p:cNvSpPr/>
          <p:nvPr userDrawn="1"/>
        </p:nvSpPr>
        <p:spPr>
          <a:xfrm>
            <a:off x="108731" y="68030"/>
            <a:ext cx="838508" cy="875500"/>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38487A6F-55F6-49A8-97FD-FEE053C0D88C}"/>
              </a:ext>
            </a:extLst>
          </p:cNvPr>
          <p:cNvSpPr/>
          <p:nvPr userDrawn="1"/>
        </p:nvSpPr>
        <p:spPr>
          <a:xfrm>
            <a:off x="0" y="1015757"/>
            <a:ext cx="8447070" cy="5043207"/>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16" name="Text Placeholder 12">
            <a:extLst>
              <a:ext uri="{FF2B5EF4-FFF2-40B4-BE49-F238E27FC236}">
                <a16:creationId xmlns:a16="http://schemas.microsoft.com/office/drawing/2014/main" id="{D3F6FEF0-860A-419C-B4ED-591AADBB82AC}"/>
              </a:ext>
            </a:extLst>
          </p:cNvPr>
          <p:cNvSpPr>
            <a:spLocks noGrp="1"/>
          </p:cNvSpPr>
          <p:nvPr>
            <p:ph type="body" sz="quarter" idx="11"/>
          </p:nvPr>
        </p:nvSpPr>
        <p:spPr>
          <a:xfrm>
            <a:off x="304428" y="150475"/>
            <a:ext cx="485070" cy="739481"/>
          </a:xfrm>
        </p:spPr>
        <p:txBody>
          <a:bodyPr anchor="ctr">
            <a:normAutofit/>
          </a:bodyPr>
          <a:lstStyle>
            <a:lvl1pPr marL="0" indent="0" algn="ctr">
              <a:buNone/>
              <a:defRPr sz="800" baseline="0">
                <a:solidFill>
                  <a:schemeClr val="bg1"/>
                </a:solidFill>
              </a:defRPr>
            </a:lvl1pPr>
          </a:lstStyle>
          <a:p>
            <a:pPr lvl="0"/>
            <a:endParaRPr lang="en-US" dirty="0"/>
          </a:p>
        </p:txBody>
      </p:sp>
    </p:spTree>
    <p:extLst>
      <p:ext uri="{BB962C8B-B14F-4D97-AF65-F5344CB8AC3E}">
        <p14:creationId xmlns:p14="http://schemas.microsoft.com/office/powerpoint/2010/main" val="123375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F31B19-3D08-4242-938E-C2303652C26E}"/>
              </a:ext>
            </a:extLst>
          </p:cNvPr>
          <p:cNvSpPr/>
          <p:nvPr userDrawn="1"/>
        </p:nvSpPr>
        <p:spPr>
          <a:xfrm>
            <a:off x="0" y="0"/>
            <a:ext cx="8461031" cy="10157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0F96C418-53B8-4843-B025-132EA385F38D}"/>
              </a:ext>
            </a:extLst>
          </p:cNvPr>
          <p:cNvSpPr>
            <a:spLocks noGrp="1"/>
          </p:cNvSpPr>
          <p:nvPr>
            <p:ph type="body" sz="quarter" idx="10"/>
          </p:nvPr>
        </p:nvSpPr>
        <p:spPr>
          <a:xfrm>
            <a:off x="1096900" y="139374"/>
            <a:ext cx="7247886" cy="811692"/>
          </a:xfrm>
        </p:spPr>
        <p:txBody>
          <a:bodyPr anchor="ctr">
            <a:normAutofit/>
          </a:bodyPr>
          <a:lstStyle>
            <a:lvl1pPr marL="0" indent="0">
              <a:buNone/>
              <a:defRPr sz="3200" baseline="0">
                <a:solidFill>
                  <a:schemeClr val="bg1"/>
                </a:solidFill>
              </a:defRPr>
            </a:lvl1pPr>
          </a:lstStyle>
          <a:p>
            <a:pPr lvl="0"/>
            <a:endParaRPr lang="en-US" dirty="0"/>
          </a:p>
        </p:txBody>
      </p:sp>
      <p:sp>
        <p:nvSpPr>
          <p:cNvPr id="14" name="Flowchart: Connector 13">
            <a:extLst>
              <a:ext uri="{FF2B5EF4-FFF2-40B4-BE49-F238E27FC236}">
                <a16:creationId xmlns:a16="http://schemas.microsoft.com/office/drawing/2014/main" id="{9A378EE4-4007-4ECA-AF00-C816BA5ED344}"/>
              </a:ext>
            </a:extLst>
          </p:cNvPr>
          <p:cNvSpPr/>
          <p:nvPr userDrawn="1"/>
        </p:nvSpPr>
        <p:spPr>
          <a:xfrm>
            <a:off x="108731" y="68030"/>
            <a:ext cx="838508" cy="875500"/>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38487A6F-55F6-49A8-97FD-FEE053C0D88C}"/>
              </a:ext>
            </a:extLst>
          </p:cNvPr>
          <p:cNvSpPr/>
          <p:nvPr userDrawn="1"/>
        </p:nvSpPr>
        <p:spPr>
          <a:xfrm>
            <a:off x="0" y="1015757"/>
            <a:ext cx="8447070" cy="504320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16" name="Text Placeholder 12">
            <a:extLst>
              <a:ext uri="{FF2B5EF4-FFF2-40B4-BE49-F238E27FC236}">
                <a16:creationId xmlns:a16="http://schemas.microsoft.com/office/drawing/2014/main" id="{D3F6FEF0-860A-419C-B4ED-591AADBB82AC}"/>
              </a:ext>
            </a:extLst>
          </p:cNvPr>
          <p:cNvSpPr>
            <a:spLocks noGrp="1"/>
          </p:cNvSpPr>
          <p:nvPr>
            <p:ph type="body" sz="quarter" idx="11"/>
          </p:nvPr>
        </p:nvSpPr>
        <p:spPr>
          <a:xfrm>
            <a:off x="304428" y="150475"/>
            <a:ext cx="485070" cy="739481"/>
          </a:xfrm>
        </p:spPr>
        <p:txBody>
          <a:bodyPr anchor="ctr">
            <a:normAutofit/>
          </a:bodyPr>
          <a:lstStyle>
            <a:lvl1pPr marL="0" indent="0" algn="ctr">
              <a:buNone/>
              <a:defRPr sz="800" baseline="0">
                <a:solidFill>
                  <a:schemeClr val="bg1"/>
                </a:solidFill>
              </a:defRPr>
            </a:lvl1pPr>
          </a:lstStyle>
          <a:p>
            <a:pPr lvl="0"/>
            <a:endParaRPr lang="en-US" dirty="0"/>
          </a:p>
        </p:txBody>
      </p:sp>
    </p:spTree>
    <p:extLst>
      <p:ext uri="{BB962C8B-B14F-4D97-AF65-F5344CB8AC3E}">
        <p14:creationId xmlns:p14="http://schemas.microsoft.com/office/powerpoint/2010/main" val="360370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100E4C-5753-4F0E-9E83-29E793D746F7}"/>
              </a:ext>
            </a:extLst>
          </p:cNvPr>
          <p:cNvSpPr/>
          <p:nvPr userDrawn="1"/>
        </p:nvSpPr>
        <p:spPr>
          <a:xfrm>
            <a:off x="0" y="0"/>
            <a:ext cx="8442634" cy="10157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0F96C418-53B8-4843-B025-132EA385F38D}"/>
              </a:ext>
            </a:extLst>
          </p:cNvPr>
          <p:cNvSpPr>
            <a:spLocks noGrp="1"/>
          </p:cNvSpPr>
          <p:nvPr>
            <p:ph type="body" sz="quarter" idx="10"/>
          </p:nvPr>
        </p:nvSpPr>
        <p:spPr>
          <a:xfrm>
            <a:off x="1086932" y="128909"/>
            <a:ext cx="7247886" cy="811692"/>
          </a:xfrm>
        </p:spPr>
        <p:txBody>
          <a:bodyPr anchor="ctr">
            <a:normAutofit/>
          </a:bodyPr>
          <a:lstStyle>
            <a:lvl1pPr marL="0" indent="0">
              <a:buNone/>
              <a:defRPr sz="3200" baseline="0">
                <a:solidFill>
                  <a:schemeClr val="bg1"/>
                </a:solidFill>
              </a:defRPr>
            </a:lvl1pPr>
          </a:lstStyle>
          <a:p>
            <a:pPr lvl="0"/>
            <a:endParaRPr lang="en-US" dirty="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38487A6F-55F6-49A8-97FD-FEE053C0D88C}"/>
              </a:ext>
            </a:extLst>
          </p:cNvPr>
          <p:cNvSpPr/>
          <p:nvPr userDrawn="1"/>
        </p:nvSpPr>
        <p:spPr>
          <a:xfrm>
            <a:off x="0" y="1015757"/>
            <a:ext cx="8447070" cy="504320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14" name="Flowchart: Connector 13">
            <a:extLst>
              <a:ext uri="{FF2B5EF4-FFF2-40B4-BE49-F238E27FC236}">
                <a16:creationId xmlns:a16="http://schemas.microsoft.com/office/drawing/2014/main" id="{9A378EE4-4007-4ECA-AF00-C816BA5ED344}"/>
              </a:ext>
            </a:extLst>
          </p:cNvPr>
          <p:cNvSpPr/>
          <p:nvPr userDrawn="1"/>
        </p:nvSpPr>
        <p:spPr>
          <a:xfrm>
            <a:off x="108731" y="68030"/>
            <a:ext cx="838508" cy="875500"/>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16" name="Text Placeholder 12">
            <a:extLst>
              <a:ext uri="{FF2B5EF4-FFF2-40B4-BE49-F238E27FC236}">
                <a16:creationId xmlns:a16="http://schemas.microsoft.com/office/drawing/2014/main" id="{D3F6FEF0-860A-419C-B4ED-591AADBB82AC}"/>
              </a:ext>
            </a:extLst>
          </p:cNvPr>
          <p:cNvSpPr>
            <a:spLocks noGrp="1"/>
          </p:cNvSpPr>
          <p:nvPr>
            <p:ph type="body" sz="quarter" idx="11"/>
          </p:nvPr>
        </p:nvSpPr>
        <p:spPr>
          <a:xfrm>
            <a:off x="304428" y="150475"/>
            <a:ext cx="485070" cy="739481"/>
          </a:xfrm>
        </p:spPr>
        <p:txBody>
          <a:bodyPr anchor="ctr">
            <a:normAutofit/>
          </a:bodyPr>
          <a:lstStyle>
            <a:lvl1pPr marL="0" indent="0" algn="ctr">
              <a:buNone/>
              <a:defRPr sz="800" baseline="0">
                <a:solidFill>
                  <a:schemeClr val="bg1"/>
                </a:solidFill>
              </a:defRPr>
            </a:lvl1pPr>
          </a:lstStyle>
          <a:p>
            <a:pPr lvl="0"/>
            <a:endParaRPr lang="en-US" dirty="0"/>
          </a:p>
        </p:txBody>
      </p:sp>
    </p:spTree>
    <p:extLst>
      <p:ext uri="{BB962C8B-B14F-4D97-AF65-F5344CB8AC3E}">
        <p14:creationId xmlns:p14="http://schemas.microsoft.com/office/powerpoint/2010/main" val="155941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9100E4C-5753-4F0E-9E83-29E793D746F7}"/>
              </a:ext>
            </a:extLst>
          </p:cNvPr>
          <p:cNvSpPr/>
          <p:nvPr userDrawn="1"/>
        </p:nvSpPr>
        <p:spPr>
          <a:xfrm>
            <a:off x="0" y="0"/>
            <a:ext cx="8442634" cy="60589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0F96C418-53B8-4843-B025-132EA385F38D}"/>
              </a:ext>
            </a:extLst>
          </p:cNvPr>
          <p:cNvSpPr>
            <a:spLocks noGrp="1"/>
          </p:cNvSpPr>
          <p:nvPr>
            <p:ph type="body" sz="quarter" idx="10"/>
          </p:nvPr>
        </p:nvSpPr>
        <p:spPr>
          <a:xfrm>
            <a:off x="1086932" y="128909"/>
            <a:ext cx="7247886" cy="811692"/>
          </a:xfrm>
        </p:spPr>
        <p:txBody>
          <a:bodyPr anchor="ctr">
            <a:normAutofit/>
          </a:bodyPr>
          <a:lstStyle>
            <a:lvl1pPr marL="0" indent="0">
              <a:buNone/>
              <a:defRPr sz="3200" baseline="0">
                <a:solidFill>
                  <a:schemeClr val="bg1"/>
                </a:solidFill>
              </a:defRPr>
            </a:lvl1pPr>
          </a:lstStyle>
          <a:p>
            <a:pPr lvl="0"/>
            <a:endParaRPr lang="en-US" dirty="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14" name="Flowchart: Connector 13">
            <a:extLst>
              <a:ext uri="{FF2B5EF4-FFF2-40B4-BE49-F238E27FC236}">
                <a16:creationId xmlns:a16="http://schemas.microsoft.com/office/drawing/2014/main" id="{9A378EE4-4007-4ECA-AF00-C816BA5ED344}"/>
              </a:ext>
            </a:extLst>
          </p:cNvPr>
          <p:cNvSpPr/>
          <p:nvPr userDrawn="1"/>
        </p:nvSpPr>
        <p:spPr>
          <a:xfrm>
            <a:off x="108731" y="68030"/>
            <a:ext cx="838508" cy="875500"/>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16" name="Text Placeholder 12">
            <a:extLst>
              <a:ext uri="{FF2B5EF4-FFF2-40B4-BE49-F238E27FC236}">
                <a16:creationId xmlns:a16="http://schemas.microsoft.com/office/drawing/2014/main" id="{D3F6FEF0-860A-419C-B4ED-591AADBB82AC}"/>
              </a:ext>
            </a:extLst>
          </p:cNvPr>
          <p:cNvSpPr>
            <a:spLocks noGrp="1"/>
          </p:cNvSpPr>
          <p:nvPr>
            <p:ph type="body" sz="quarter" idx="11"/>
          </p:nvPr>
        </p:nvSpPr>
        <p:spPr>
          <a:xfrm>
            <a:off x="304428" y="150475"/>
            <a:ext cx="485070" cy="739481"/>
          </a:xfrm>
        </p:spPr>
        <p:txBody>
          <a:bodyPr anchor="ctr">
            <a:normAutofit/>
          </a:bodyPr>
          <a:lstStyle>
            <a:lvl1pPr marL="0" indent="0" algn="ctr">
              <a:buNone/>
              <a:defRPr sz="800" baseline="0">
                <a:solidFill>
                  <a:schemeClr val="bg1"/>
                </a:solidFill>
              </a:defRPr>
            </a:lvl1pPr>
          </a:lstStyle>
          <a:p>
            <a:pPr lvl="0"/>
            <a:endParaRPr lang="en-US" dirty="0"/>
          </a:p>
        </p:txBody>
      </p:sp>
      <p:sp>
        <p:nvSpPr>
          <p:cNvPr id="10" name="Rectangle 9">
            <a:extLst>
              <a:ext uri="{FF2B5EF4-FFF2-40B4-BE49-F238E27FC236}">
                <a16:creationId xmlns:a16="http://schemas.microsoft.com/office/drawing/2014/main" id="{C13878AD-C991-44AB-97F8-E887642A04B3}"/>
              </a:ext>
            </a:extLst>
          </p:cNvPr>
          <p:cNvSpPr/>
          <p:nvPr userDrawn="1"/>
        </p:nvSpPr>
        <p:spPr>
          <a:xfrm>
            <a:off x="268558" y="3011255"/>
            <a:ext cx="2482309" cy="29496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4DB0962B-E75F-419C-8276-CB82A5634C41}"/>
              </a:ext>
            </a:extLst>
          </p:cNvPr>
          <p:cNvSpPr/>
          <p:nvPr userDrawn="1"/>
        </p:nvSpPr>
        <p:spPr>
          <a:xfrm>
            <a:off x="2993297" y="3012141"/>
            <a:ext cx="2482309" cy="29496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37F10049-986E-4BE6-AF98-B43493198B73}"/>
              </a:ext>
            </a:extLst>
          </p:cNvPr>
          <p:cNvSpPr/>
          <p:nvPr userDrawn="1"/>
        </p:nvSpPr>
        <p:spPr>
          <a:xfrm>
            <a:off x="5731100" y="3012141"/>
            <a:ext cx="2482309" cy="294964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642BEC8C-BFB4-4B6C-B1A4-9B555BF09AD1}"/>
              </a:ext>
            </a:extLst>
          </p:cNvPr>
          <p:cNvSpPr>
            <a:spLocks noGrp="1"/>
          </p:cNvSpPr>
          <p:nvPr>
            <p:ph type="body" sz="quarter" idx="12" hasCustomPrompt="1"/>
          </p:nvPr>
        </p:nvSpPr>
        <p:spPr>
          <a:xfrm>
            <a:off x="255588" y="3011488"/>
            <a:ext cx="2508250" cy="2949640"/>
          </a:xfrm>
        </p:spPr>
        <p:txBody>
          <a:bodyPr anchor="ctr">
            <a:normAutofit/>
          </a:bodyPr>
          <a:lstStyle>
            <a:lvl1pPr marL="0" indent="0" algn="ctr">
              <a:buNone/>
              <a:defRPr sz="3600"/>
            </a:lvl1pPr>
          </a:lstStyle>
          <a:p>
            <a:pPr lvl="0"/>
            <a:r>
              <a:rPr lang="en-US" dirty="0"/>
              <a:t>Text</a:t>
            </a:r>
          </a:p>
        </p:txBody>
      </p:sp>
      <p:sp>
        <p:nvSpPr>
          <p:cNvPr id="22" name="Text Placeholder 14">
            <a:extLst>
              <a:ext uri="{FF2B5EF4-FFF2-40B4-BE49-F238E27FC236}">
                <a16:creationId xmlns:a16="http://schemas.microsoft.com/office/drawing/2014/main" id="{8256AA5E-4889-458A-BB97-E8CDEECEDB56}"/>
              </a:ext>
            </a:extLst>
          </p:cNvPr>
          <p:cNvSpPr>
            <a:spLocks noGrp="1"/>
          </p:cNvSpPr>
          <p:nvPr>
            <p:ph type="body" sz="quarter" idx="13" hasCustomPrompt="1"/>
          </p:nvPr>
        </p:nvSpPr>
        <p:spPr>
          <a:xfrm>
            <a:off x="2966274" y="3011254"/>
            <a:ext cx="2508250" cy="2949640"/>
          </a:xfrm>
        </p:spPr>
        <p:txBody>
          <a:bodyPr anchor="ctr">
            <a:normAutofit/>
          </a:bodyPr>
          <a:lstStyle>
            <a:lvl1pPr marL="0" indent="0" algn="ctr">
              <a:buNone/>
              <a:defRPr sz="3600"/>
            </a:lvl1pPr>
          </a:lstStyle>
          <a:p>
            <a:pPr lvl="0"/>
            <a:r>
              <a:rPr lang="en-US" dirty="0"/>
              <a:t>Text</a:t>
            </a:r>
          </a:p>
        </p:txBody>
      </p:sp>
      <p:sp>
        <p:nvSpPr>
          <p:cNvPr id="23" name="Text Placeholder 14">
            <a:extLst>
              <a:ext uri="{FF2B5EF4-FFF2-40B4-BE49-F238E27FC236}">
                <a16:creationId xmlns:a16="http://schemas.microsoft.com/office/drawing/2014/main" id="{DC616022-E444-4DFD-822D-E8D3683E57E2}"/>
              </a:ext>
            </a:extLst>
          </p:cNvPr>
          <p:cNvSpPr>
            <a:spLocks noGrp="1"/>
          </p:cNvSpPr>
          <p:nvPr>
            <p:ph type="body" sz="quarter" idx="14" hasCustomPrompt="1"/>
          </p:nvPr>
        </p:nvSpPr>
        <p:spPr>
          <a:xfrm>
            <a:off x="5761189" y="3011487"/>
            <a:ext cx="2508250" cy="2949407"/>
          </a:xfrm>
        </p:spPr>
        <p:txBody>
          <a:bodyPr anchor="ctr">
            <a:normAutofit/>
          </a:bodyPr>
          <a:lstStyle>
            <a:lvl1pPr marL="0" indent="0" algn="ctr">
              <a:buNone/>
              <a:defRPr sz="3600"/>
            </a:lvl1pPr>
          </a:lstStyle>
          <a:p>
            <a:pPr lvl="0"/>
            <a:r>
              <a:rPr lang="en-US" dirty="0"/>
              <a:t>Text</a:t>
            </a:r>
          </a:p>
        </p:txBody>
      </p:sp>
    </p:spTree>
    <p:extLst>
      <p:ext uri="{BB962C8B-B14F-4D97-AF65-F5344CB8AC3E}">
        <p14:creationId xmlns:p14="http://schemas.microsoft.com/office/powerpoint/2010/main" val="327965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38487A6F-55F6-49A8-97FD-FEE053C0D88C}"/>
              </a:ext>
            </a:extLst>
          </p:cNvPr>
          <p:cNvSpPr/>
          <p:nvPr userDrawn="1"/>
        </p:nvSpPr>
        <p:spPr>
          <a:xfrm>
            <a:off x="0" y="1734671"/>
            <a:ext cx="8447070" cy="432429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27" name="Rectangle 26">
            <a:extLst>
              <a:ext uri="{FF2B5EF4-FFF2-40B4-BE49-F238E27FC236}">
                <a16:creationId xmlns:a16="http://schemas.microsoft.com/office/drawing/2014/main" id="{F42A3DCA-FADE-47B4-A291-2C994B64EAF9}"/>
              </a:ext>
            </a:extLst>
          </p:cNvPr>
          <p:cNvSpPr/>
          <p:nvPr userDrawn="1"/>
        </p:nvSpPr>
        <p:spPr>
          <a:xfrm>
            <a:off x="0" y="0"/>
            <a:ext cx="8442634" cy="60589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Rectangle 6">
            <a:hlinkClick r:id="rId2" action="ppaction://hlinksldjump"/>
            <a:extLst>
              <a:ext uri="{FF2B5EF4-FFF2-40B4-BE49-F238E27FC236}">
                <a16:creationId xmlns:a16="http://schemas.microsoft.com/office/drawing/2014/main" id="{E6272D1F-E7FA-45E4-BACA-75C63655155C}"/>
              </a:ext>
            </a:extLst>
          </p:cNvPr>
          <p:cNvSpPr/>
          <p:nvPr userDrawn="1"/>
        </p:nvSpPr>
        <p:spPr>
          <a:xfrm>
            <a:off x="255494" y="3012141"/>
            <a:ext cx="2482309" cy="2420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CD4E2468-11C7-41F2-87B7-D8E1780A03E3}"/>
              </a:ext>
            </a:extLst>
          </p:cNvPr>
          <p:cNvSpPr/>
          <p:nvPr userDrawn="1"/>
        </p:nvSpPr>
        <p:spPr>
          <a:xfrm>
            <a:off x="2993297" y="3012141"/>
            <a:ext cx="2482309" cy="2420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F06FF548-7C0E-4627-AA7E-EE20C388C12B}"/>
              </a:ext>
            </a:extLst>
          </p:cNvPr>
          <p:cNvSpPr/>
          <p:nvPr userDrawn="1"/>
        </p:nvSpPr>
        <p:spPr>
          <a:xfrm>
            <a:off x="5731100" y="3012141"/>
            <a:ext cx="2482309" cy="2420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13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p:nvPr>
        </p:nvSpPr>
        <p:spPr>
          <a:xfrm>
            <a:off x="0" y="6038"/>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p>
            <a:endParaRPr lang="en-US" dirty="0"/>
          </a:p>
        </p:txBody>
      </p:sp>
      <p:sp>
        <p:nvSpPr>
          <p:cNvPr id="11" name="Rectangle 10">
            <a:extLst>
              <a:ext uri="{FF2B5EF4-FFF2-40B4-BE49-F238E27FC236}">
                <a16:creationId xmlns:a16="http://schemas.microsoft.com/office/drawing/2014/main" id="{5E945131-24D1-4A6E-8EE1-F7D138A58F16}"/>
              </a:ext>
            </a:extLst>
          </p:cNvPr>
          <p:cNvSpPr/>
          <p:nvPr userDrawn="1"/>
        </p:nvSpPr>
        <p:spPr>
          <a:xfrm>
            <a:off x="152400" y="1133490"/>
            <a:ext cx="7987730" cy="1648775"/>
          </a:xfrm>
          <a:prstGeom prst="rect">
            <a:avLst/>
          </a:prstGeom>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a:p>
        </p:txBody>
      </p:sp>
      <p:sp>
        <p:nvSpPr>
          <p:cNvPr id="13" name="Text Placeholder 12">
            <a:extLst>
              <a:ext uri="{FF2B5EF4-FFF2-40B4-BE49-F238E27FC236}">
                <a16:creationId xmlns:a16="http://schemas.microsoft.com/office/drawing/2014/main" id="{0F96C418-53B8-4843-B025-132EA385F38D}"/>
              </a:ext>
            </a:extLst>
          </p:cNvPr>
          <p:cNvSpPr>
            <a:spLocks noGrp="1"/>
          </p:cNvSpPr>
          <p:nvPr>
            <p:ph type="body" sz="quarter" idx="10" hasCustomPrompt="1"/>
          </p:nvPr>
        </p:nvSpPr>
        <p:spPr>
          <a:xfrm>
            <a:off x="1847477" y="1264725"/>
            <a:ext cx="6185933" cy="1399059"/>
          </a:xfrm>
        </p:spPr>
        <p:txBody>
          <a:bodyPr>
            <a:normAutofit/>
          </a:bodyPr>
          <a:lstStyle>
            <a:lvl1pPr>
              <a:defRPr sz="1350" baseline="0">
                <a:solidFill>
                  <a:schemeClr val="bg1"/>
                </a:solidFill>
              </a:defRPr>
            </a:lvl1pPr>
          </a:lstStyle>
          <a:p>
            <a:pPr lvl="0"/>
            <a:r>
              <a:rPr lang="en-US" dirty="0"/>
              <a:t>XX</a:t>
            </a:r>
          </a:p>
        </p:txBody>
      </p:sp>
      <p:sp>
        <p:nvSpPr>
          <p:cNvPr id="14" name="Flowchart: Connector 13">
            <a:extLst>
              <a:ext uri="{FF2B5EF4-FFF2-40B4-BE49-F238E27FC236}">
                <a16:creationId xmlns:a16="http://schemas.microsoft.com/office/drawing/2014/main" id="{9A378EE4-4007-4ECA-AF00-C816BA5ED344}"/>
              </a:ext>
            </a:extLst>
          </p:cNvPr>
          <p:cNvSpPr/>
          <p:nvPr userDrawn="1"/>
        </p:nvSpPr>
        <p:spPr>
          <a:xfrm>
            <a:off x="273410" y="1208155"/>
            <a:ext cx="1430162" cy="1442133"/>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38487A6F-55F6-49A8-97FD-FEE053C0D88C}"/>
              </a:ext>
            </a:extLst>
          </p:cNvPr>
          <p:cNvSpPr/>
          <p:nvPr userDrawn="1"/>
        </p:nvSpPr>
        <p:spPr>
          <a:xfrm>
            <a:off x="146704" y="1149158"/>
            <a:ext cx="7993426" cy="1648777"/>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Action Button: Sound 2">
            <a:hlinkClick r:id="" action="ppaction://noaction" highlightClick="1">
              <a:snd r:embed="rId2" name="applause.wav"/>
            </a:hlinkClick>
            <a:extLst>
              <a:ext uri="{FF2B5EF4-FFF2-40B4-BE49-F238E27FC236}">
                <a16:creationId xmlns:a16="http://schemas.microsoft.com/office/drawing/2014/main" id="{41120A7F-8AF2-4984-9FC7-F9F6E06B0AFF}"/>
              </a:ext>
            </a:extLst>
          </p:cNvPr>
          <p:cNvSpPr/>
          <p:nvPr userDrawn="1"/>
        </p:nvSpPr>
        <p:spPr>
          <a:xfrm>
            <a:off x="8524340" y="1444299"/>
            <a:ext cx="542390" cy="504825"/>
          </a:xfrm>
          <a:prstGeom prst="actionButtonSound">
            <a:avLst/>
          </a:prstGeom>
          <a:solidFill>
            <a:schemeClr val="bg2">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Go Forward or Next 3">
            <a:hlinkClick r:id="" action="ppaction://hlinkshowjump?jump=nextslide" highlightClick="1"/>
            <a:extLst>
              <a:ext uri="{FF2B5EF4-FFF2-40B4-BE49-F238E27FC236}">
                <a16:creationId xmlns:a16="http://schemas.microsoft.com/office/drawing/2014/main" id="{090D4547-2BD0-424B-8560-3F30421E880A}"/>
              </a:ext>
            </a:extLst>
          </p:cNvPr>
          <p:cNvSpPr/>
          <p:nvPr userDrawn="1"/>
        </p:nvSpPr>
        <p:spPr>
          <a:xfrm>
            <a:off x="7603437" y="6120957"/>
            <a:ext cx="536693" cy="429177"/>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5EC302-780B-4CAC-9156-31D91F383A48}"/>
              </a:ext>
            </a:extLst>
          </p:cNvPr>
          <p:cNvSpPr/>
          <p:nvPr userDrawn="1"/>
        </p:nvSpPr>
        <p:spPr>
          <a:xfrm>
            <a:off x="8524340" y="1949124"/>
            <a:ext cx="542390"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Play</a:t>
            </a:r>
          </a:p>
        </p:txBody>
      </p:sp>
      <p:sp>
        <p:nvSpPr>
          <p:cNvPr id="32" name="Rectangle 31">
            <a:extLst>
              <a:ext uri="{FF2B5EF4-FFF2-40B4-BE49-F238E27FC236}">
                <a16:creationId xmlns:a16="http://schemas.microsoft.com/office/drawing/2014/main" id="{F617BF4F-5120-474F-AD7B-65745479EDC4}"/>
              </a:ext>
            </a:extLst>
          </p:cNvPr>
          <p:cNvSpPr/>
          <p:nvPr userDrawn="1"/>
        </p:nvSpPr>
        <p:spPr>
          <a:xfrm>
            <a:off x="7603437" y="6550134"/>
            <a:ext cx="542390"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NEXT</a:t>
            </a:r>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22" name="Action Button: Go Back or Previous 21">
            <a:hlinkClick r:id="" action="ppaction://hlinkshowjump?jump=previousslide" highlightClick="1"/>
            <a:extLst>
              <a:ext uri="{FF2B5EF4-FFF2-40B4-BE49-F238E27FC236}">
                <a16:creationId xmlns:a16="http://schemas.microsoft.com/office/drawing/2014/main" id="{87A2A901-2402-4944-8C51-90392C0C79E6}"/>
              </a:ext>
            </a:extLst>
          </p:cNvPr>
          <p:cNvSpPr/>
          <p:nvPr userDrawn="1"/>
        </p:nvSpPr>
        <p:spPr>
          <a:xfrm>
            <a:off x="208472" y="6120957"/>
            <a:ext cx="581025" cy="429177"/>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C751F23-91CE-4E1C-B8D0-EDD8FD1007BC}"/>
              </a:ext>
            </a:extLst>
          </p:cNvPr>
          <p:cNvSpPr/>
          <p:nvPr userDrawn="1"/>
        </p:nvSpPr>
        <p:spPr>
          <a:xfrm>
            <a:off x="87451" y="6550134"/>
            <a:ext cx="881069"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PREVIOUS</a:t>
            </a:r>
          </a:p>
        </p:txBody>
      </p:sp>
    </p:spTree>
    <p:extLst>
      <p:ext uri="{BB962C8B-B14F-4D97-AF65-F5344CB8AC3E}">
        <p14:creationId xmlns:p14="http://schemas.microsoft.com/office/powerpoint/2010/main" val="419278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8354C42-2626-4C94-906E-525756BCC821}"/>
              </a:ext>
            </a:extLst>
          </p:cNvPr>
          <p:cNvSpPr>
            <a:spLocks noGrp="1"/>
          </p:cNvSpPr>
          <p:nvPr>
            <p:ph type="title"/>
          </p:nvPr>
        </p:nvSpPr>
        <p:spPr>
          <a:xfrm>
            <a:off x="0" y="6038"/>
            <a:ext cx="9144000" cy="817123"/>
          </a:xfrm>
          <a:prstGeom prst="rect">
            <a:avLst/>
          </a:prstGeom>
          <a:gradFill>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p:spPr>
        <p:txBody>
          <a:bodyPr vert="horz" lIns="91440" tIns="45720" rIns="91440" bIns="45720" rtlCol="0" anchor="ctr">
            <a:normAutofit/>
          </a:bodyPr>
          <a:lstStyle/>
          <a:p>
            <a:endParaRPr lang="en-US" dirty="0"/>
          </a:p>
        </p:txBody>
      </p:sp>
      <p:sp>
        <p:nvSpPr>
          <p:cNvPr id="28" name="Rectangle 27">
            <a:extLst>
              <a:ext uri="{FF2B5EF4-FFF2-40B4-BE49-F238E27FC236}">
                <a16:creationId xmlns:a16="http://schemas.microsoft.com/office/drawing/2014/main" id="{5EE2086E-6DCC-4EDC-87FB-BA3AFF6B4F12}"/>
              </a:ext>
            </a:extLst>
          </p:cNvPr>
          <p:cNvSpPr/>
          <p:nvPr userDrawn="1"/>
        </p:nvSpPr>
        <p:spPr>
          <a:xfrm>
            <a:off x="147025" y="998896"/>
            <a:ext cx="7987730" cy="1648775"/>
          </a:xfrm>
          <a:prstGeom prst="rect">
            <a:avLst/>
          </a:prstGeom>
          <a:ln>
            <a:noFill/>
          </a:ln>
          <a:effectLst>
            <a:glow rad="228600">
              <a:schemeClr val="accent3">
                <a:satMod val="175000"/>
                <a:alpha val="40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350" dirty="0"/>
          </a:p>
        </p:txBody>
      </p:sp>
      <p:sp>
        <p:nvSpPr>
          <p:cNvPr id="16" name="Text Placeholder 12">
            <a:extLst>
              <a:ext uri="{FF2B5EF4-FFF2-40B4-BE49-F238E27FC236}">
                <a16:creationId xmlns:a16="http://schemas.microsoft.com/office/drawing/2014/main" id="{D5814208-03FB-40A1-922F-2444E8AA8947}"/>
              </a:ext>
            </a:extLst>
          </p:cNvPr>
          <p:cNvSpPr>
            <a:spLocks noGrp="1"/>
          </p:cNvSpPr>
          <p:nvPr>
            <p:ph type="body" sz="quarter" idx="11" hasCustomPrompt="1"/>
          </p:nvPr>
        </p:nvSpPr>
        <p:spPr>
          <a:xfrm>
            <a:off x="1849964" y="1217490"/>
            <a:ext cx="6174235" cy="1296327"/>
          </a:xfrm>
        </p:spPr>
        <p:txBody>
          <a:bodyPr>
            <a:normAutofit/>
          </a:bodyPr>
          <a:lstStyle>
            <a:lvl1pPr>
              <a:defRPr sz="1350" baseline="0">
                <a:solidFill>
                  <a:schemeClr val="bg1"/>
                </a:solidFill>
              </a:defRPr>
            </a:lvl1pPr>
          </a:lstStyle>
          <a:p>
            <a:pPr lvl="0"/>
            <a:r>
              <a:rPr lang="en-US" dirty="0"/>
              <a:t>XX</a:t>
            </a:r>
          </a:p>
        </p:txBody>
      </p:sp>
      <p:sp>
        <p:nvSpPr>
          <p:cNvPr id="17" name="Flowchart: Connector 16">
            <a:extLst>
              <a:ext uri="{FF2B5EF4-FFF2-40B4-BE49-F238E27FC236}">
                <a16:creationId xmlns:a16="http://schemas.microsoft.com/office/drawing/2014/main" id="{E5A768D6-0210-4CAD-A425-BF173523D16C}"/>
              </a:ext>
            </a:extLst>
          </p:cNvPr>
          <p:cNvSpPr/>
          <p:nvPr userDrawn="1"/>
        </p:nvSpPr>
        <p:spPr>
          <a:xfrm>
            <a:off x="283414" y="1083091"/>
            <a:ext cx="1430162" cy="1417712"/>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1EFC0F47-0BBA-4005-AB8B-104C34CD12AB}"/>
              </a:ext>
            </a:extLst>
          </p:cNvPr>
          <p:cNvSpPr/>
          <p:nvPr userDrawn="1"/>
        </p:nvSpPr>
        <p:spPr>
          <a:xfrm>
            <a:off x="8453229" y="0"/>
            <a:ext cx="690771" cy="68580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075651E-38C7-4432-820E-6E0C299805BA}"/>
              </a:ext>
            </a:extLst>
          </p:cNvPr>
          <p:cNvSpPr/>
          <p:nvPr userDrawn="1"/>
        </p:nvSpPr>
        <p:spPr>
          <a:xfrm>
            <a:off x="150854" y="998894"/>
            <a:ext cx="7993426" cy="1648777"/>
          </a:xfrm>
          <a:prstGeom prst="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Action Button: Sound 2">
            <a:hlinkClick r:id="" action="ppaction://noaction" highlightClick="1">
              <a:snd r:embed="rId2" name="applause.wav"/>
            </a:hlinkClick>
            <a:extLst>
              <a:ext uri="{FF2B5EF4-FFF2-40B4-BE49-F238E27FC236}">
                <a16:creationId xmlns:a16="http://schemas.microsoft.com/office/drawing/2014/main" id="{41120A7F-8AF2-4984-9FC7-F9F6E06B0AFF}"/>
              </a:ext>
            </a:extLst>
          </p:cNvPr>
          <p:cNvSpPr/>
          <p:nvPr userDrawn="1"/>
        </p:nvSpPr>
        <p:spPr>
          <a:xfrm>
            <a:off x="8524340" y="1444299"/>
            <a:ext cx="542390" cy="504825"/>
          </a:xfrm>
          <a:prstGeom prst="actionButtonSound">
            <a:avLst/>
          </a:prstGeom>
          <a:solidFill>
            <a:schemeClr val="bg2">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Go Forward or Next 3">
            <a:hlinkClick r:id="" action="ppaction://hlinkshowjump?jump=nextslide" highlightClick="1"/>
            <a:extLst>
              <a:ext uri="{FF2B5EF4-FFF2-40B4-BE49-F238E27FC236}">
                <a16:creationId xmlns:a16="http://schemas.microsoft.com/office/drawing/2014/main" id="{090D4547-2BD0-424B-8560-3F30421E880A}"/>
              </a:ext>
            </a:extLst>
          </p:cNvPr>
          <p:cNvSpPr/>
          <p:nvPr userDrawn="1"/>
        </p:nvSpPr>
        <p:spPr>
          <a:xfrm>
            <a:off x="7603437" y="6120957"/>
            <a:ext cx="536693" cy="429177"/>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 name="Action Button: Go Home 4">
            <a:hlinkClick r:id="" action="ppaction://hlinkshowjump?jump=firstslide" highlightClick="1"/>
            <a:extLst>
              <a:ext uri="{FF2B5EF4-FFF2-40B4-BE49-F238E27FC236}">
                <a16:creationId xmlns:a16="http://schemas.microsoft.com/office/drawing/2014/main" id="{2B8922B2-3281-4523-9024-6554D25C07DF}"/>
              </a:ext>
            </a:extLst>
          </p:cNvPr>
          <p:cNvSpPr/>
          <p:nvPr userDrawn="1"/>
        </p:nvSpPr>
        <p:spPr>
          <a:xfrm>
            <a:off x="8524340" y="139374"/>
            <a:ext cx="542390" cy="514350"/>
          </a:xfrm>
          <a:prstGeom prst="actionButtonHom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5EC302-780B-4CAC-9156-31D91F383A48}"/>
              </a:ext>
            </a:extLst>
          </p:cNvPr>
          <p:cNvSpPr/>
          <p:nvPr userDrawn="1"/>
        </p:nvSpPr>
        <p:spPr>
          <a:xfrm>
            <a:off x="8524340" y="1949124"/>
            <a:ext cx="542390"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Play</a:t>
            </a:r>
          </a:p>
        </p:txBody>
      </p:sp>
      <p:sp>
        <p:nvSpPr>
          <p:cNvPr id="32" name="Rectangle 31">
            <a:extLst>
              <a:ext uri="{FF2B5EF4-FFF2-40B4-BE49-F238E27FC236}">
                <a16:creationId xmlns:a16="http://schemas.microsoft.com/office/drawing/2014/main" id="{F617BF4F-5120-474F-AD7B-65745479EDC4}"/>
              </a:ext>
            </a:extLst>
          </p:cNvPr>
          <p:cNvSpPr/>
          <p:nvPr userDrawn="1"/>
        </p:nvSpPr>
        <p:spPr>
          <a:xfrm>
            <a:off x="7603437" y="6550134"/>
            <a:ext cx="542390"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NEXT</a:t>
            </a:r>
          </a:p>
        </p:txBody>
      </p:sp>
      <p:sp>
        <p:nvSpPr>
          <p:cNvPr id="33" name="Rectangle 32">
            <a:extLst>
              <a:ext uri="{FF2B5EF4-FFF2-40B4-BE49-F238E27FC236}">
                <a16:creationId xmlns:a16="http://schemas.microsoft.com/office/drawing/2014/main" id="{D870EAA8-4833-4F63-B475-8AA146753BCE}"/>
              </a:ext>
            </a:extLst>
          </p:cNvPr>
          <p:cNvSpPr/>
          <p:nvPr userDrawn="1"/>
        </p:nvSpPr>
        <p:spPr>
          <a:xfrm>
            <a:off x="8510379" y="653724"/>
            <a:ext cx="566946"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Home</a:t>
            </a:r>
          </a:p>
        </p:txBody>
      </p:sp>
      <p:sp>
        <p:nvSpPr>
          <p:cNvPr id="22" name="Action Button: Go Back or Previous 21">
            <a:hlinkClick r:id="" action="ppaction://hlinkshowjump?jump=previousslide" highlightClick="1"/>
            <a:extLst>
              <a:ext uri="{FF2B5EF4-FFF2-40B4-BE49-F238E27FC236}">
                <a16:creationId xmlns:a16="http://schemas.microsoft.com/office/drawing/2014/main" id="{8BA7A895-32E7-4BA6-95E8-AE0D5F093354}"/>
              </a:ext>
            </a:extLst>
          </p:cNvPr>
          <p:cNvSpPr/>
          <p:nvPr userDrawn="1"/>
        </p:nvSpPr>
        <p:spPr>
          <a:xfrm>
            <a:off x="208472" y="6120957"/>
            <a:ext cx="581025" cy="429177"/>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2E8BCC0-8CA9-4588-BE7C-6FC24E18D8E1}"/>
              </a:ext>
            </a:extLst>
          </p:cNvPr>
          <p:cNvSpPr/>
          <p:nvPr userDrawn="1"/>
        </p:nvSpPr>
        <p:spPr>
          <a:xfrm>
            <a:off x="87451" y="6550134"/>
            <a:ext cx="881069" cy="259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75000"/>
                    <a:lumOff val="25000"/>
                  </a:schemeClr>
                </a:solidFill>
              </a:rPr>
              <a:t>PREVIOUS</a:t>
            </a:r>
          </a:p>
        </p:txBody>
      </p:sp>
    </p:spTree>
    <p:extLst>
      <p:ext uri="{BB962C8B-B14F-4D97-AF65-F5344CB8AC3E}">
        <p14:creationId xmlns:p14="http://schemas.microsoft.com/office/powerpoint/2010/main" val="179758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2/7/2023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20868453"/>
      </p:ext>
    </p:extLst>
  </p:cSld>
  <p:clrMap bg1="lt1" tx1="dk1" bg2="lt2" tx2="dk2" accent1="accent1" accent2="accent2" accent3="accent3" accent4="accent4" accent5="accent5" accent6="accent6" hlink="hlink" folHlink="folHlink"/>
  <p:sldLayoutIdLst>
    <p:sldLayoutId id="2147483678" r:id="rId1"/>
    <p:sldLayoutId id="2147483687" r:id="rId2"/>
    <p:sldLayoutId id="2147483682" r:id="rId3"/>
    <p:sldLayoutId id="2147483683" r:id="rId4"/>
    <p:sldLayoutId id="2147483685" r:id="rId5"/>
    <p:sldLayoutId id="2147483686" r:id="rId6"/>
    <p:sldLayoutId id="2147483684" r:id="rId7"/>
    <p:sldLayoutId id="2147483679" r:id="rId8"/>
    <p:sldLayoutId id="2147483680" r:id="rId9"/>
    <p:sldLayoutId id="2147483681" r:id="rId10"/>
    <p:sldLayoutId id="2147483661" r:id="rId11"/>
    <p:sldLayoutId id="2147483675"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slide" Target="slide1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slide" Target="slide13.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slide" Target="slide14.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16.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9.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slide" Target="slide6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20.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slide" Target="slide2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slide" Target="slide27.xml"/><Relationship Id="rId5" Type="http://schemas.openxmlformats.org/officeDocument/2006/relationships/slide" Target="slide29.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slide" Target="slide28.xml"/><Relationship Id="rId5" Type="http://schemas.openxmlformats.org/officeDocument/2006/relationships/slide" Target="slide29.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slide" Target="slide27.xml"/><Relationship Id="rId5" Type="http://schemas.openxmlformats.org/officeDocument/2006/relationships/slide" Target="slide29.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slide" Target="slide66.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png"/><Relationship Id="rId5" Type="http://schemas.openxmlformats.org/officeDocument/2006/relationships/image" Target="../media/image2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slide" Target="slide33.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slide" Target="slide33.xml"/><Relationship Id="rId5" Type="http://schemas.openxmlformats.org/officeDocument/2006/relationships/slide" Target="slide34.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slide" Target="slide3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slide" Target="slide3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slide" Target="slide3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slide" Target="slide38.xml"/><Relationship Id="rId4" Type="http://schemas.openxmlformats.org/officeDocument/2006/relationships/slide" Target="slide3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slide" Target="slide37.xml"/><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slide" Target="slide38.xml"/><Relationship Id="rId4" Type="http://schemas.openxmlformats.org/officeDocument/2006/relationships/slide" Target="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3.xml"/><Relationship Id="rId7" Type="http://schemas.openxmlformats.org/officeDocument/2006/relationships/slide" Target="slide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slide" Target="slide5.xml"/><Relationship Id="rId5" Type="http://schemas.openxmlformats.org/officeDocument/2006/relationships/slide" Target="slide66.xml"/><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png"/><Relationship Id="rId5" Type="http://schemas.openxmlformats.org/officeDocument/2006/relationships/image" Target="../media/image23.jp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slide" Target="slide4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slide" Target="slide44.xml"/><Relationship Id="rId5" Type="http://schemas.openxmlformats.org/officeDocument/2006/relationships/slide" Target="slide43.xml"/><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2.png"/><Relationship Id="rId5" Type="http://schemas.openxmlformats.org/officeDocument/2006/relationships/slide" Target="slide44.xml"/><Relationship Id="rId4" Type="http://schemas.openxmlformats.org/officeDocument/2006/relationships/slide" Target="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8" Type="http://schemas.openxmlformats.org/officeDocument/2006/relationships/hyperlink" Target="https://drive.google.com/file/d/1vItnE0A5YEb99DORXGSeJGZbdge7oICz/view?usp=sharing" TargetMode="External"/><Relationship Id="rId3" Type="http://schemas.openxmlformats.org/officeDocument/2006/relationships/slideLayout" Target="../slideLayouts/slideLayout5.xml"/><Relationship Id="rId7" Type="http://schemas.openxmlformats.org/officeDocument/2006/relationships/slide" Target="slide4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slide" Target="slide48.xml"/><Relationship Id="rId5" Type="http://schemas.openxmlformats.org/officeDocument/2006/relationships/slide" Target="slide47.xml"/><Relationship Id="rId4" Type="http://schemas.openxmlformats.org/officeDocument/2006/relationships/notesSlide" Target="../notesSlides/notesSlide41.xml"/><Relationship Id="rId9"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slide" Target="slide49.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slide" Target="slide49.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slide" Target="slide49.xml"/><Relationship Id="rId4" Type="http://schemas.openxmlformats.org/officeDocument/2006/relationships/slide" Target="slide47.xml"/></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slide" Target="slide4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slide" Target="slide47.xml"/><Relationship Id="rId5" Type="http://schemas.openxmlformats.org/officeDocument/2006/relationships/slide" Target="slide46.xml"/><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slide" Target="slide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g"/><Relationship Id="rId5" Type="http://schemas.openxmlformats.org/officeDocument/2006/relationships/slide" Target="slide66.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53.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52.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slide" Target="slide50.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56.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55.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59.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58.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slide" Target="slide60.xml"/><Relationship Id="rId4" Type="http://schemas.openxmlformats.org/officeDocument/2006/relationships/slide" Target="slide5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slide" Target="slide66.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62.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61.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slide" Target="slide59.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65.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64.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slide" Target="slide66.xml"/><Relationship Id="rId4" Type="http://schemas.openxmlformats.org/officeDocument/2006/relationships/slide" Target="slide6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68.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67.xml.rels><?xml version="1.0" encoding="UTF-8" standalone="yes"?>
<Relationships xmlns="http://schemas.openxmlformats.org/package/2006/relationships"><Relationship Id="rId2" Type="http://schemas.openxmlformats.org/officeDocument/2006/relationships/slide" Target="slide6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71.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slide" Target="slide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5" Type="http://schemas.openxmlformats.org/officeDocument/2006/relationships/slide" Target="slide66.xml"/><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slide" Target="slide74.xm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docs.google.com/forms/d/e/1FAIpQLScqxrrpksK8O5EUDFskmbJ4MglTEIODFv_rVJgGXOsNYZ8adQ/viewform?usp=sf_link" TargetMode="External"/><Relationship Id="rId11" Type="http://schemas.openxmlformats.org/officeDocument/2006/relationships/slide" Target="slide1.xml"/><Relationship Id="rId5" Type="http://schemas.openxmlformats.org/officeDocument/2006/relationships/image" Target="../media/image9.jpg"/><Relationship Id="rId10" Type="http://schemas.openxmlformats.org/officeDocument/2006/relationships/image" Target="../media/image12.png"/><Relationship Id="rId4" Type="http://schemas.openxmlformats.org/officeDocument/2006/relationships/notesSlide" Target="../notesSlides/notesSlide54.xml"/><Relationship Id="rId9" Type="http://schemas.openxmlformats.org/officeDocument/2006/relationships/slide" Target="slide2.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doi.org/10.1007/978-1-4419-1250-3"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hyperlink" Target="https://drive.google.com/file/d/1-qhZnVbCkleqDx5j7rgmrWk6VwNQTop2/view?usp=sharing"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slide" Target="slide66.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g"/><Relationship Id="rId5" Type="http://schemas.openxmlformats.org/officeDocument/2006/relationships/slide" Target="slide66.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F16752A5-53EB-442F-9D8A-CD14E66293D2}"/>
              </a:ext>
            </a:extLst>
          </p:cNvPr>
          <p:cNvSpPr txBox="1">
            <a:spLocks/>
          </p:cNvSpPr>
          <p:nvPr/>
        </p:nvSpPr>
        <p:spPr>
          <a:xfrm>
            <a:off x="0" y="5996080"/>
            <a:ext cx="9144000" cy="86192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tileRect r="-100000" b="-100000"/>
          </a:gradFill>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
        <p:nvSpPr>
          <p:cNvPr id="2" name="Title 1">
            <a:extLst>
              <a:ext uri="{FF2B5EF4-FFF2-40B4-BE49-F238E27FC236}">
                <a16:creationId xmlns:a16="http://schemas.microsoft.com/office/drawing/2014/main" id="{3474F996-637E-4E76-AAD5-DEF8467CE445}"/>
              </a:ext>
            </a:extLst>
          </p:cNvPr>
          <p:cNvSpPr txBox="1">
            <a:spLocks/>
          </p:cNvSpPr>
          <p:nvPr/>
        </p:nvSpPr>
        <p:spPr>
          <a:xfrm>
            <a:off x="-1" y="0"/>
            <a:ext cx="9144000" cy="1686076"/>
          </a:xfrm>
          <a:prstGeom prst="rect">
            <a:avLst/>
          </a:prstGeom>
          <a:gradFill>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gradFill>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pic>
        <p:nvPicPr>
          <p:cNvPr id="9" name="Picture 8" descr="Teacher smiling and writing on whiteboard">
            <a:extLst>
              <a:ext uri="{FF2B5EF4-FFF2-40B4-BE49-F238E27FC236}">
                <a16:creationId xmlns:a16="http://schemas.microsoft.com/office/drawing/2014/main" id="{BB4A346C-97E1-4552-94E0-9E5C8AC73A46}"/>
              </a:ext>
            </a:extLst>
          </p:cNvPr>
          <p:cNvPicPr>
            <a:picLocks noChangeAspect="1"/>
          </p:cNvPicPr>
          <p:nvPr/>
        </p:nvPicPr>
        <p:blipFill rotWithShape="1">
          <a:blip r:embed="rId5">
            <a:alphaModFix amt="31000"/>
            <a:extLst>
              <a:ext uri="{28A0092B-C50C-407E-A947-70E740481C1C}">
                <a14:useLocalDpi xmlns:a14="http://schemas.microsoft.com/office/drawing/2010/main" val="0"/>
              </a:ext>
            </a:extLst>
          </a:blip>
          <a:srcRect t="22962" b="6083"/>
          <a:stretch/>
        </p:blipFill>
        <p:spPr>
          <a:xfrm>
            <a:off x="-35719" y="1686076"/>
            <a:ext cx="9179719" cy="4324351"/>
          </a:xfrm>
          <a:prstGeom prst="rect">
            <a:avLst/>
          </a:prstGeom>
        </p:spPr>
      </p:pic>
      <p:sp>
        <p:nvSpPr>
          <p:cNvPr id="13" name="Title 1">
            <a:extLst>
              <a:ext uri="{FF2B5EF4-FFF2-40B4-BE49-F238E27FC236}">
                <a16:creationId xmlns:a16="http://schemas.microsoft.com/office/drawing/2014/main" id="{68984353-B842-42C2-A1F0-2760A139B6FC}"/>
              </a:ext>
            </a:extLst>
          </p:cNvPr>
          <p:cNvSpPr txBox="1">
            <a:spLocks/>
          </p:cNvSpPr>
          <p:nvPr/>
        </p:nvSpPr>
        <p:spPr>
          <a:xfrm>
            <a:off x="72126" y="253171"/>
            <a:ext cx="7058024" cy="747712"/>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2">
                    <a:lumMod val="25000"/>
                  </a:schemeClr>
                </a:solidFill>
              </a:rPr>
              <a:t>The Basics of Training</a:t>
            </a:r>
          </a:p>
        </p:txBody>
      </p:sp>
      <p:sp>
        <p:nvSpPr>
          <p:cNvPr id="17" name="Action Button: Go Forward or Next 16">
            <a:hlinkClick r:id="" action="ppaction://hlinkshowjump?jump=nextslide" highlightClick="1"/>
            <a:extLst>
              <a:ext uri="{FF2B5EF4-FFF2-40B4-BE49-F238E27FC236}">
                <a16:creationId xmlns:a16="http://schemas.microsoft.com/office/drawing/2014/main" id="{16B6BF77-6308-41CF-B44F-E2C26CB84346}"/>
              </a:ext>
            </a:extLst>
          </p:cNvPr>
          <p:cNvSpPr/>
          <p:nvPr/>
        </p:nvSpPr>
        <p:spPr>
          <a:xfrm>
            <a:off x="8277414" y="6100761"/>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569831-EA80-4084-ABAD-B25F4A9F9DF1}"/>
              </a:ext>
            </a:extLst>
          </p:cNvPr>
          <p:cNvSpPr/>
          <p:nvPr/>
        </p:nvSpPr>
        <p:spPr>
          <a:xfrm>
            <a:off x="8051195" y="6507952"/>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NEXT</a:t>
            </a:r>
          </a:p>
        </p:txBody>
      </p:sp>
      <p:grpSp>
        <p:nvGrpSpPr>
          <p:cNvPr id="30" name="Group 29">
            <a:extLst>
              <a:ext uri="{FF2B5EF4-FFF2-40B4-BE49-F238E27FC236}">
                <a16:creationId xmlns:a16="http://schemas.microsoft.com/office/drawing/2014/main" id="{DB5A00FA-2716-4BD7-935D-B54A4423F904}"/>
              </a:ext>
            </a:extLst>
          </p:cNvPr>
          <p:cNvGrpSpPr/>
          <p:nvPr/>
        </p:nvGrpSpPr>
        <p:grpSpPr>
          <a:xfrm>
            <a:off x="5317550" y="2570167"/>
            <a:ext cx="3625200" cy="1081025"/>
            <a:chOff x="5402307" y="577516"/>
            <a:chExt cx="3625200" cy="1081025"/>
          </a:xfrm>
        </p:grpSpPr>
        <p:sp>
          <p:nvSpPr>
            <p:cNvPr id="21" name="Rectangle 20">
              <a:extLst>
                <a:ext uri="{FF2B5EF4-FFF2-40B4-BE49-F238E27FC236}">
                  <a16:creationId xmlns:a16="http://schemas.microsoft.com/office/drawing/2014/main" id="{C5DFBE92-CD9D-4A43-A92F-0D528C94EE6B}"/>
                </a:ext>
              </a:extLst>
            </p:cNvPr>
            <p:cNvSpPr/>
            <p:nvPr/>
          </p:nvSpPr>
          <p:spPr>
            <a:xfrm>
              <a:off x="5402307" y="577516"/>
              <a:ext cx="3625200" cy="1081025"/>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t="100000" r="100000"/>
              </a:path>
              <a:tileRect l="-100000" b="-100000"/>
            </a:grad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1EF6E6EA-96FC-4A47-B5B6-3347E02B2511}"/>
                </a:ext>
              </a:extLst>
            </p:cNvPr>
            <p:cNvSpPr/>
            <p:nvPr/>
          </p:nvSpPr>
          <p:spPr>
            <a:xfrm>
              <a:off x="5496740" y="730549"/>
              <a:ext cx="861885" cy="803069"/>
            </a:xfrm>
            <a:prstGeom prst="flowChartConnector">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solidFill>
                    <a:schemeClr val="bg1"/>
                  </a:solidFill>
                </a:rPr>
                <a:t>1</a:t>
              </a:r>
            </a:p>
          </p:txBody>
        </p:sp>
        <p:sp>
          <p:nvSpPr>
            <p:cNvPr id="27" name="TextBox 26">
              <a:extLst>
                <a:ext uri="{FF2B5EF4-FFF2-40B4-BE49-F238E27FC236}">
                  <a16:creationId xmlns:a16="http://schemas.microsoft.com/office/drawing/2014/main" id="{7139825E-4F63-457C-8A79-1B4C9AEBE85F}"/>
                </a:ext>
              </a:extLst>
            </p:cNvPr>
            <p:cNvSpPr txBox="1"/>
            <p:nvPr/>
          </p:nvSpPr>
          <p:spPr>
            <a:xfrm>
              <a:off x="6448926" y="760714"/>
              <a:ext cx="2466474" cy="646331"/>
            </a:xfrm>
            <a:prstGeom prst="rect">
              <a:avLst/>
            </a:prstGeom>
            <a:noFill/>
          </p:spPr>
          <p:txBody>
            <a:bodyPr wrap="square" rtlCol="0">
              <a:spAutoFit/>
            </a:bodyPr>
            <a:lstStyle/>
            <a:p>
              <a:r>
                <a:rPr lang="en-US" dirty="0">
                  <a:solidFill>
                    <a:schemeClr val="bg1"/>
                  </a:solidFill>
                </a:rPr>
                <a:t>Learning Goals and </a:t>
              </a:r>
            </a:p>
            <a:p>
              <a:r>
                <a:rPr lang="en-US" dirty="0">
                  <a:solidFill>
                    <a:schemeClr val="bg1"/>
                  </a:solidFill>
                </a:rPr>
                <a:t>Learning Objectives</a:t>
              </a:r>
            </a:p>
          </p:txBody>
        </p:sp>
      </p:grpSp>
      <p:grpSp>
        <p:nvGrpSpPr>
          <p:cNvPr id="31" name="Group 30">
            <a:extLst>
              <a:ext uri="{FF2B5EF4-FFF2-40B4-BE49-F238E27FC236}">
                <a16:creationId xmlns:a16="http://schemas.microsoft.com/office/drawing/2014/main" id="{9C47BA2C-1E6C-45C1-A24D-A58ECF964A45}"/>
              </a:ext>
            </a:extLst>
          </p:cNvPr>
          <p:cNvGrpSpPr/>
          <p:nvPr/>
        </p:nvGrpSpPr>
        <p:grpSpPr>
          <a:xfrm>
            <a:off x="5315294" y="3925244"/>
            <a:ext cx="3625200" cy="1038843"/>
            <a:chOff x="5402307" y="1778826"/>
            <a:chExt cx="3625200" cy="1081025"/>
          </a:xfrm>
        </p:grpSpPr>
        <p:sp>
          <p:nvSpPr>
            <p:cNvPr id="22" name="Rectangle 21">
              <a:extLst>
                <a:ext uri="{FF2B5EF4-FFF2-40B4-BE49-F238E27FC236}">
                  <a16:creationId xmlns:a16="http://schemas.microsoft.com/office/drawing/2014/main" id="{1BB9FC16-D022-40E6-AFBB-F4E0F61EAAD5}"/>
                </a:ext>
              </a:extLst>
            </p:cNvPr>
            <p:cNvSpPr/>
            <p:nvPr/>
          </p:nvSpPr>
          <p:spPr>
            <a:xfrm>
              <a:off x="5402307" y="1778826"/>
              <a:ext cx="3625200" cy="1081025"/>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t="100000" r="100000"/>
              </a:path>
              <a:tileRect l="-100000" b="-100000"/>
            </a:grad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00ADA12-85A1-4363-BD1F-E2A2E33C9954}"/>
                </a:ext>
              </a:extLst>
            </p:cNvPr>
            <p:cNvSpPr/>
            <p:nvPr/>
          </p:nvSpPr>
          <p:spPr>
            <a:xfrm>
              <a:off x="5500875" y="1902635"/>
              <a:ext cx="861885" cy="803069"/>
            </a:xfrm>
            <a:prstGeom prst="flowChartConnector">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bg1"/>
                  </a:solidFill>
                </a:rPr>
                <a:t>2</a:t>
              </a:r>
            </a:p>
          </p:txBody>
        </p:sp>
        <p:sp>
          <p:nvSpPr>
            <p:cNvPr id="28" name="TextBox 27">
              <a:extLst>
                <a:ext uri="{FF2B5EF4-FFF2-40B4-BE49-F238E27FC236}">
                  <a16:creationId xmlns:a16="http://schemas.microsoft.com/office/drawing/2014/main" id="{A45E2431-5326-41AB-8567-9BCD4CEFF8FE}"/>
                </a:ext>
              </a:extLst>
            </p:cNvPr>
            <p:cNvSpPr txBox="1"/>
            <p:nvPr/>
          </p:nvSpPr>
          <p:spPr>
            <a:xfrm>
              <a:off x="6461328" y="2011724"/>
              <a:ext cx="2466474" cy="646331"/>
            </a:xfrm>
            <a:prstGeom prst="rect">
              <a:avLst/>
            </a:prstGeom>
            <a:noFill/>
          </p:spPr>
          <p:txBody>
            <a:bodyPr wrap="square" rtlCol="0">
              <a:spAutoFit/>
            </a:bodyPr>
            <a:lstStyle/>
            <a:p>
              <a:r>
                <a:rPr lang="en-US" dirty="0">
                  <a:solidFill>
                    <a:schemeClr val="bg1"/>
                  </a:solidFill>
                </a:rPr>
                <a:t>Effective Instruction</a:t>
              </a:r>
            </a:p>
            <a:p>
              <a:r>
                <a:rPr lang="en-US" dirty="0">
                  <a:solidFill>
                    <a:schemeClr val="bg1"/>
                  </a:solidFill>
                </a:rPr>
                <a:t>Using ARCS Model</a:t>
              </a:r>
            </a:p>
          </p:txBody>
        </p:sp>
      </p:grpSp>
      <p:sp>
        <p:nvSpPr>
          <p:cNvPr id="34" name="Flowchart: Connector 33">
            <a:extLst>
              <a:ext uri="{FF2B5EF4-FFF2-40B4-BE49-F238E27FC236}">
                <a16:creationId xmlns:a16="http://schemas.microsoft.com/office/drawing/2014/main" id="{E8B163B4-29E8-4AA2-8BE4-ABD6E3262BD9}"/>
              </a:ext>
            </a:extLst>
          </p:cNvPr>
          <p:cNvSpPr/>
          <p:nvPr/>
        </p:nvSpPr>
        <p:spPr>
          <a:xfrm>
            <a:off x="5409727" y="2693932"/>
            <a:ext cx="842335" cy="776549"/>
          </a:xfrm>
          <a:prstGeom prst="flowChartConnector">
            <a:avLst/>
          </a:prstGeom>
          <a:noFill/>
          <a:ln w="41275"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Connector 36">
            <a:extLst>
              <a:ext uri="{FF2B5EF4-FFF2-40B4-BE49-F238E27FC236}">
                <a16:creationId xmlns:a16="http://schemas.microsoft.com/office/drawing/2014/main" id="{44CEB728-904D-4B23-80C7-A5EB4E7A0932}"/>
              </a:ext>
            </a:extLst>
          </p:cNvPr>
          <p:cNvSpPr/>
          <p:nvPr/>
        </p:nvSpPr>
        <p:spPr>
          <a:xfrm>
            <a:off x="5431533" y="4030441"/>
            <a:ext cx="842335" cy="776549"/>
          </a:xfrm>
          <a:prstGeom prst="flowChartConnector">
            <a:avLst/>
          </a:prstGeom>
          <a:noFill/>
          <a:ln w="41275"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ame 37">
            <a:extLst>
              <a:ext uri="{FF2B5EF4-FFF2-40B4-BE49-F238E27FC236}">
                <a16:creationId xmlns:a16="http://schemas.microsoft.com/office/drawing/2014/main" id="{505294CB-B936-437B-8ED2-877BB81DDCB9}"/>
              </a:ext>
            </a:extLst>
          </p:cNvPr>
          <p:cNvSpPr/>
          <p:nvPr/>
        </p:nvSpPr>
        <p:spPr>
          <a:xfrm>
            <a:off x="133007" y="4516080"/>
            <a:ext cx="2513405" cy="1081025"/>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b="1" dirty="0">
                <a:solidFill>
                  <a:schemeClr val="tx1"/>
                </a:solidFill>
              </a:rPr>
              <a:t>Click to </a:t>
            </a:r>
            <a:r>
              <a:rPr lang="en-US" b="1" i="1" dirty="0">
                <a:solidFill>
                  <a:schemeClr val="tx1"/>
                </a:solidFill>
              </a:rPr>
              <a:t>START</a:t>
            </a:r>
            <a:r>
              <a:rPr lang="en-US" b="1" dirty="0">
                <a:solidFill>
                  <a:schemeClr val="tx1"/>
                </a:solidFill>
              </a:rPr>
              <a:t> </a:t>
            </a:r>
          </a:p>
        </p:txBody>
      </p:sp>
      <p:pic>
        <p:nvPicPr>
          <p:cNvPr id="40" name="Graphic 39" descr="Right pointing backhand index outline">
            <a:extLst>
              <a:ext uri="{FF2B5EF4-FFF2-40B4-BE49-F238E27FC236}">
                <a16:creationId xmlns:a16="http://schemas.microsoft.com/office/drawing/2014/main" id="{35830D6E-7E41-4AF5-8407-D93B5A6D9E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15984914">
            <a:off x="1697575" y="5174479"/>
            <a:ext cx="562607" cy="562607"/>
          </a:xfrm>
          <a:prstGeom prst="rect">
            <a:avLst/>
          </a:prstGeom>
        </p:spPr>
      </p:pic>
      <p:pic>
        <p:nvPicPr>
          <p:cNvPr id="6" name="Recorded Sound">
            <a:hlinkClick r:id="" action="ppaction://media"/>
            <a:extLst>
              <a:ext uri="{FF2B5EF4-FFF2-40B4-BE49-F238E27FC236}">
                <a16:creationId xmlns:a16="http://schemas.microsoft.com/office/drawing/2014/main" id="{C8EC448E-917A-4378-A170-A556677D4D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66189" y="4751792"/>
            <a:ext cx="609600" cy="609600"/>
          </a:xfrm>
          <a:prstGeom prst="rect">
            <a:avLst/>
          </a:prstGeom>
        </p:spPr>
      </p:pic>
      <p:sp>
        <p:nvSpPr>
          <p:cNvPr id="23" name="Title 1">
            <a:extLst>
              <a:ext uri="{FF2B5EF4-FFF2-40B4-BE49-F238E27FC236}">
                <a16:creationId xmlns:a16="http://schemas.microsoft.com/office/drawing/2014/main" id="{E4EE235A-BB6B-41ED-8E15-090DE203760A}"/>
              </a:ext>
            </a:extLst>
          </p:cNvPr>
          <p:cNvSpPr txBox="1">
            <a:spLocks/>
          </p:cNvSpPr>
          <p:nvPr/>
        </p:nvSpPr>
        <p:spPr>
          <a:xfrm>
            <a:off x="133007" y="1236595"/>
            <a:ext cx="2513405" cy="492753"/>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2">
                    <a:lumMod val="50000"/>
                  </a:schemeClr>
                </a:solidFill>
              </a:rPr>
              <a:t>Bethany Pendley</a:t>
            </a:r>
          </a:p>
          <a:p>
            <a:r>
              <a:rPr lang="en-US" sz="1600" dirty="0">
                <a:solidFill>
                  <a:schemeClr val="bg2">
                    <a:lumMod val="50000"/>
                  </a:schemeClr>
                </a:solidFill>
              </a:rPr>
              <a:t>EDET722 – J54</a:t>
            </a:r>
          </a:p>
        </p:txBody>
      </p:sp>
    </p:spTree>
    <p:extLst>
      <p:ext uri="{BB962C8B-B14F-4D97-AF65-F5344CB8AC3E}">
        <p14:creationId xmlns:p14="http://schemas.microsoft.com/office/powerpoint/2010/main" val="2680383161"/>
      </p:ext>
    </p:extLst>
  </p:cSld>
  <p:clrMapOvr>
    <a:masterClrMapping/>
  </p:clrMapOvr>
  <mc:AlternateContent xmlns:mc="http://schemas.openxmlformats.org/markup-compatibility/2006" xmlns:p14="http://schemas.microsoft.com/office/powerpoint/2010/main">
    <mc:Choice Requires="p14">
      <p:transition p14:dur="20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9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17"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3"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5A9D1E-B7FC-4D5D-8591-38F470D4D26A}"/>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True or False:</a:t>
            </a:r>
          </a:p>
          <a:p>
            <a:pPr>
              <a:spcAft>
                <a:spcPts val="1200"/>
              </a:spcAft>
            </a:pPr>
            <a:r>
              <a:rPr lang="en-US" sz="2400" dirty="0"/>
              <a:t>A </a:t>
            </a:r>
            <a:r>
              <a:rPr lang="en-US" sz="2400" b="1" dirty="0"/>
              <a:t>learning goal </a:t>
            </a:r>
            <a:r>
              <a:rPr lang="en-US" sz="2400" dirty="0"/>
              <a:t>is a broad idea, is achievable and realistic, and is not measurable.</a:t>
            </a:r>
            <a:r>
              <a:rPr lang="en-US" sz="2400" b="1" dirty="0"/>
              <a:t> Learning objectives </a:t>
            </a:r>
            <a:r>
              <a:rPr lang="en-US" sz="2400" dirty="0"/>
              <a:t>are concise statements, are specific and measurable, and are used to develop questions to test the learner.  </a:t>
            </a:r>
          </a:p>
          <a:p>
            <a:pPr>
              <a:spcAft>
                <a:spcPts val="1200"/>
              </a:spcAft>
            </a:pPr>
            <a:r>
              <a:rPr lang="en-US" sz="2400" i="1" dirty="0"/>
              <a:t>        Click on the correct answer: </a:t>
            </a:r>
          </a:p>
          <a:p>
            <a:pPr>
              <a:spcAft>
                <a:spcPts val="1200"/>
              </a:spcAft>
            </a:pPr>
            <a:endParaRPr lang="en-US" sz="2400" dirty="0"/>
          </a:p>
        </p:txBody>
      </p:sp>
      <p:sp>
        <p:nvSpPr>
          <p:cNvPr id="2" name="Flowchart: Alternate Process 1">
            <a:hlinkClick r:id="rId4" action="ppaction://hlinksldjump"/>
            <a:extLst>
              <a:ext uri="{FF2B5EF4-FFF2-40B4-BE49-F238E27FC236}">
                <a16:creationId xmlns:a16="http://schemas.microsoft.com/office/drawing/2014/main" id="{2D4484B2-1928-441F-91A8-AD25AF797F34}"/>
              </a:ext>
            </a:extLst>
          </p:cNvPr>
          <p:cNvSpPr/>
          <p:nvPr/>
        </p:nvSpPr>
        <p:spPr>
          <a:xfrm>
            <a:off x="1010548" y="4200024"/>
            <a:ext cx="2406316" cy="636672"/>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accent6">
                    <a:lumMod val="50000"/>
                  </a:schemeClr>
                </a:solidFill>
              </a:rPr>
              <a:t>TRUE</a:t>
            </a:r>
          </a:p>
        </p:txBody>
      </p:sp>
      <p:sp>
        <p:nvSpPr>
          <p:cNvPr id="8" name="Flowchart: Alternate Process 7">
            <a:hlinkClick r:id="rId5" action="ppaction://hlinksldjump"/>
            <a:extLst>
              <a:ext uri="{FF2B5EF4-FFF2-40B4-BE49-F238E27FC236}">
                <a16:creationId xmlns:a16="http://schemas.microsoft.com/office/drawing/2014/main" id="{6D648FD6-EAEA-44A8-AB4C-B868F91D5D6E}"/>
              </a:ext>
            </a:extLst>
          </p:cNvPr>
          <p:cNvSpPr/>
          <p:nvPr/>
        </p:nvSpPr>
        <p:spPr>
          <a:xfrm>
            <a:off x="4523980" y="4200024"/>
            <a:ext cx="2406316" cy="636672"/>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accent6">
                    <a:lumMod val="50000"/>
                  </a:schemeClr>
                </a:solidFill>
              </a:rPr>
              <a:t>FALSE</a:t>
            </a:r>
          </a:p>
        </p:txBody>
      </p:sp>
      <p:sp>
        <p:nvSpPr>
          <p:cNvPr id="3" name="Rectangle 2">
            <a:extLst>
              <a:ext uri="{FF2B5EF4-FFF2-40B4-BE49-F238E27FC236}">
                <a16:creationId xmlns:a16="http://schemas.microsoft.com/office/drawing/2014/main" id="{604856DB-5C14-4E36-B4BB-391C9C8096F0}"/>
              </a:ext>
            </a:extLst>
          </p:cNvPr>
          <p:cNvSpPr/>
          <p:nvPr/>
        </p:nvSpPr>
        <p:spPr>
          <a:xfrm>
            <a:off x="-1" y="5919536"/>
            <a:ext cx="8446167" cy="9264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600" dirty="0">
                <a:solidFill>
                  <a:schemeClr val="accent6">
                    <a:lumMod val="20000"/>
                    <a:lumOff val="80000"/>
                  </a:schemeClr>
                </a:solidFill>
              </a:rPr>
              <a:t>Practice Activity</a:t>
            </a:r>
          </a:p>
        </p:txBody>
      </p:sp>
      <p:sp>
        <p:nvSpPr>
          <p:cNvPr id="9" name="Action Button: Go Back or Previous 8">
            <a:hlinkClick r:id="" action="ppaction://hlinkshowjump?jump=previousslide" highlightClick="1"/>
            <a:extLst>
              <a:ext uri="{FF2B5EF4-FFF2-40B4-BE49-F238E27FC236}">
                <a16:creationId xmlns:a16="http://schemas.microsoft.com/office/drawing/2014/main" id="{3E9F49B0-28CC-4809-BB03-32E6CD24F2D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7E344B-2CAE-4122-837E-B549AC21D8D6}"/>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Tree>
    <p:extLst>
      <p:ext uri="{BB962C8B-B14F-4D97-AF65-F5344CB8AC3E}">
        <p14:creationId xmlns:p14="http://schemas.microsoft.com/office/powerpoint/2010/main" val="3809477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AA2038-6ACE-4623-AA21-FC43188BA5FA}"/>
              </a:ext>
            </a:extLst>
          </p:cNvPr>
          <p:cNvSpPr/>
          <p:nvPr/>
        </p:nvSpPr>
        <p:spPr>
          <a:xfrm>
            <a:off x="0" y="5931568"/>
            <a:ext cx="8446167" cy="9264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3600" dirty="0">
              <a:solidFill>
                <a:schemeClr val="accent6">
                  <a:lumMod val="20000"/>
                  <a:lumOff val="80000"/>
                </a:schemeClr>
              </a:solidFill>
            </a:endParaRPr>
          </a:p>
        </p:txBody>
      </p:sp>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3"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5A9D1E-B7FC-4D5D-8591-38F470D4D26A}"/>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2" name="Flowchart: Alternate Process 1">
            <a:extLst>
              <a:ext uri="{FF2B5EF4-FFF2-40B4-BE49-F238E27FC236}">
                <a16:creationId xmlns:a16="http://schemas.microsoft.com/office/drawing/2014/main" id="{2D4484B2-1928-441F-91A8-AD25AF797F34}"/>
              </a:ext>
            </a:extLst>
          </p:cNvPr>
          <p:cNvSpPr/>
          <p:nvPr/>
        </p:nvSpPr>
        <p:spPr>
          <a:xfrm>
            <a:off x="885566" y="3537285"/>
            <a:ext cx="6846073" cy="1744580"/>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spcAft>
                <a:spcPts val="1200"/>
              </a:spcAft>
            </a:pPr>
            <a:r>
              <a:rPr lang="en-US" sz="2000" dirty="0">
                <a:solidFill>
                  <a:schemeClr val="accent6">
                    <a:lumMod val="50000"/>
                  </a:schemeClr>
                </a:solidFill>
              </a:rPr>
              <a:t>A </a:t>
            </a:r>
            <a:r>
              <a:rPr lang="en-US" sz="2000" b="1" dirty="0">
                <a:solidFill>
                  <a:schemeClr val="accent6">
                    <a:lumMod val="50000"/>
                  </a:schemeClr>
                </a:solidFill>
              </a:rPr>
              <a:t>learning goal </a:t>
            </a:r>
            <a:r>
              <a:rPr lang="en-US" sz="2000" dirty="0">
                <a:solidFill>
                  <a:schemeClr val="accent6">
                    <a:lumMod val="50000"/>
                  </a:schemeClr>
                </a:solidFill>
              </a:rPr>
              <a:t>is a broad idea, is achievable and realistic, and is not measurable.</a:t>
            </a:r>
            <a:r>
              <a:rPr lang="en-US" sz="2000" b="1" dirty="0">
                <a:solidFill>
                  <a:schemeClr val="accent6">
                    <a:lumMod val="50000"/>
                  </a:schemeClr>
                </a:solidFill>
              </a:rPr>
              <a:t> Learning objectives </a:t>
            </a:r>
            <a:r>
              <a:rPr lang="en-US" sz="2000" dirty="0">
                <a:solidFill>
                  <a:schemeClr val="accent6">
                    <a:lumMod val="50000"/>
                  </a:schemeClr>
                </a:solidFill>
              </a:rPr>
              <a:t>are concise statements, are specific and measurable, and are used to develop questions to test the learner.  </a:t>
            </a:r>
          </a:p>
        </p:txBody>
      </p:sp>
      <p:pic>
        <p:nvPicPr>
          <p:cNvPr id="4" name="Graphic 3" descr="Checkbox Checked with solid fill">
            <a:extLst>
              <a:ext uri="{FF2B5EF4-FFF2-40B4-BE49-F238E27FC236}">
                <a16:creationId xmlns:a16="http://schemas.microsoft.com/office/drawing/2014/main" id="{A40512EB-E664-4118-9347-11AF7F6DF5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852" y="983020"/>
            <a:ext cx="1204162" cy="1204162"/>
          </a:xfrm>
          <a:prstGeom prst="rect">
            <a:avLst/>
          </a:prstGeom>
        </p:spPr>
      </p:pic>
      <p:sp>
        <p:nvSpPr>
          <p:cNvPr id="13" name="Action Button: Go Forward or Next 12">
            <a:hlinkClick r:id="rId6" action="ppaction://hlinksldjump" highlightClick="1"/>
            <a:extLst>
              <a:ext uri="{FF2B5EF4-FFF2-40B4-BE49-F238E27FC236}">
                <a16:creationId xmlns:a16="http://schemas.microsoft.com/office/drawing/2014/main" id="{6C3AF930-E22C-4972-B289-0A540056A01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479E5E37-6F58-4407-AA46-D60B9CF138C0}"/>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5703A9A-FDB6-4920-AA8F-074D07075838}"/>
              </a:ext>
            </a:extLst>
          </p:cNvPr>
          <p:cNvSpPr/>
          <p:nvPr/>
        </p:nvSpPr>
        <p:spPr>
          <a:xfrm>
            <a:off x="58807" y="6602829"/>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lumMod val="25000"/>
                  </a:schemeClr>
                </a:solidFill>
              </a:rPr>
              <a:t>PREVIOUS</a:t>
            </a:r>
          </a:p>
        </p:txBody>
      </p:sp>
      <p:sp>
        <p:nvSpPr>
          <p:cNvPr id="17" name="TextBox 16">
            <a:extLst>
              <a:ext uri="{FF2B5EF4-FFF2-40B4-BE49-F238E27FC236}">
                <a16:creationId xmlns:a16="http://schemas.microsoft.com/office/drawing/2014/main" id="{E0FDFF90-31E2-4E7F-AC0D-3B16B80E8069}"/>
              </a:ext>
            </a:extLst>
          </p:cNvPr>
          <p:cNvSpPr txBox="1"/>
          <p:nvPr/>
        </p:nvSpPr>
        <p:spPr>
          <a:xfrm>
            <a:off x="7519737" y="6549669"/>
            <a:ext cx="870284" cy="276999"/>
          </a:xfrm>
          <a:prstGeom prst="rect">
            <a:avLst/>
          </a:prstGeom>
          <a:noFill/>
        </p:spPr>
        <p:txBody>
          <a:bodyPr wrap="square" rtlCol="0">
            <a:spAutoFit/>
          </a:bodyPr>
          <a:lstStyle/>
          <a:p>
            <a:pPr algn="ctr"/>
            <a:r>
              <a:rPr lang="en-US" sz="1200" dirty="0"/>
              <a:t>NEXT</a:t>
            </a:r>
          </a:p>
        </p:txBody>
      </p:sp>
    </p:spTree>
    <p:extLst>
      <p:ext uri="{BB962C8B-B14F-4D97-AF65-F5344CB8AC3E}">
        <p14:creationId xmlns:p14="http://schemas.microsoft.com/office/powerpoint/2010/main" val="1914872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3"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5A9D1E-B7FC-4D5D-8591-38F470D4D26A}"/>
              </a:ext>
            </a:extLst>
          </p:cNvPr>
          <p:cNvSpPr/>
          <p:nvPr/>
        </p:nvSpPr>
        <p:spPr>
          <a:xfrm>
            <a:off x="331599" y="1007588"/>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7200" dirty="0"/>
          </a:p>
          <a:p>
            <a:pPr algn="ctr"/>
            <a:r>
              <a:rPr lang="en-US" sz="5400" dirty="0"/>
              <a:t>Good try, but your answer </a:t>
            </a:r>
          </a:p>
          <a:p>
            <a:pPr algn="ctr"/>
            <a:r>
              <a:rPr lang="en-US" sz="5400" dirty="0"/>
              <a:t>is not correct.  </a:t>
            </a:r>
          </a:p>
          <a:p>
            <a:pPr algn="ctr">
              <a:spcAft>
                <a:spcPts val="1200"/>
              </a:spcAft>
            </a:pPr>
            <a:endParaRPr lang="en-US" sz="7200" i="1" dirty="0"/>
          </a:p>
          <a:p>
            <a:pPr>
              <a:spcAft>
                <a:spcPts val="1200"/>
              </a:spcAft>
            </a:pPr>
            <a:endParaRPr lang="en-US" sz="2400" dirty="0"/>
          </a:p>
        </p:txBody>
      </p:sp>
      <p:sp>
        <p:nvSpPr>
          <p:cNvPr id="2" name="Flowchart: Alternate Process 1">
            <a:extLst>
              <a:ext uri="{FF2B5EF4-FFF2-40B4-BE49-F238E27FC236}">
                <a16:creationId xmlns:a16="http://schemas.microsoft.com/office/drawing/2014/main" id="{2D4484B2-1928-441F-91A8-AD25AF797F34}"/>
              </a:ext>
            </a:extLst>
          </p:cNvPr>
          <p:cNvSpPr/>
          <p:nvPr/>
        </p:nvSpPr>
        <p:spPr>
          <a:xfrm>
            <a:off x="885566" y="4097812"/>
            <a:ext cx="6846073" cy="1744580"/>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spcAft>
                <a:spcPts val="1200"/>
              </a:spcAft>
            </a:pPr>
            <a:r>
              <a:rPr lang="en-US" sz="2000" dirty="0">
                <a:solidFill>
                  <a:schemeClr val="accent6">
                    <a:lumMod val="50000"/>
                  </a:schemeClr>
                </a:solidFill>
              </a:rPr>
              <a:t>A </a:t>
            </a:r>
            <a:r>
              <a:rPr lang="en-US" sz="2000" b="1" dirty="0">
                <a:solidFill>
                  <a:schemeClr val="accent6">
                    <a:lumMod val="50000"/>
                  </a:schemeClr>
                </a:solidFill>
              </a:rPr>
              <a:t>learning goal </a:t>
            </a:r>
            <a:r>
              <a:rPr lang="en-US" sz="2000" dirty="0">
                <a:solidFill>
                  <a:schemeClr val="accent6">
                    <a:lumMod val="50000"/>
                  </a:schemeClr>
                </a:solidFill>
              </a:rPr>
              <a:t>is a broad idea, is achievable and realistic, and is not measurable.</a:t>
            </a:r>
            <a:r>
              <a:rPr lang="en-US" sz="2000" b="1" dirty="0">
                <a:solidFill>
                  <a:schemeClr val="accent6">
                    <a:lumMod val="50000"/>
                  </a:schemeClr>
                </a:solidFill>
              </a:rPr>
              <a:t> Learning objectives </a:t>
            </a:r>
            <a:r>
              <a:rPr lang="en-US" sz="2000" dirty="0">
                <a:solidFill>
                  <a:schemeClr val="accent6">
                    <a:lumMod val="50000"/>
                  </a:schemeClr>
                </a:solidFill>
              </a:rPr>
              <a:t>are concise statements, are specific and measurable, and are used to develop questions to test the learner.  </a:t>
            </a:r>
          </a:p>
        </p:txBody>
      </p:sp>
      <p:sp>
        <p:nvSpPr>
          <p:cNvPr id="8" name="Rectangle 7">
            <a:extLst>
              <a:ext uri="{FF2B5EF4-FFF2-40B4-BE49-F238E27FC236}">
                <a16:creationId xmlns:a16="http://schemas.microsoft.com/office/drawing/2014/main" id="{56B75A15-5F49-4A54-8B63-CFEFF7FE24FE}"/>
              </a:ext>
            </a:extLst>
          </p:cNvPr>
          <p:cNvSpPr/>
          <p:nvPr/>
        </p:nvSpPr>
        <p:spPr>
          <a:xfrm>
            <a:off x="0" y="5917500"/>
            <a:ext cx="8446167" cy="9264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3600" dirty="0">
              <a:solidFill>
                <a:schemeClr val="accent6">
                  <a:lumMod val="20000"/>
                  <a:lumOff val="80000"/>
                </a:schemeClr>
              </a:solidFill>
            </a:endParaRPr>
          </a:p>
        </p:txBody>
      </p:sp>
      <p:sp>
        <p:nvSpPr>
          <p:cNvPr id="10" name="Action Button: Go Forward or Next 9">
            <a:hlinkClick r:id="" action="ppaction://hlinkshowjump?jump=nextslide" highlightClick="1"/>
            <a:extLst>
              <a:ext uri="{FF2B5EF4-FFF2-40B4-BE49-F238E27FC236}">
                <a16:creationId xmlns:a16="http://schemas.microsoft.com/office/drawing/2014/main" id="{DD5EF991-FC06-4E21-B49A-BF7C6932A2B0}"/>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rId4" action="ppaction://hlinksldjump" highlightClick="1"/>
            <a:extLst>
              <a:ext uri="{FF2B5EF4-FFF2-40B4-BE49-F238E27FC236}">
                <a16:creationId xmlns:a16="http://schemas.microsoft.com/office/drawing/2014/main" id="{42EFBBCA-8937-4A23-8E26-41E2D2AB712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E32DB9C-F4A6-489D-8D53-647B008D1D92}"/>
              </a:ext>
            </a:extLst>
          </p:cNvPr>
          <p:cNvSpPr txBox="1"/>
          <p:nvPr/>
        </p:nvSpPr>
        <p:spPr>
          <a:xfrm>
            <a:off x="7519737" y="6522494"/>
            <a:ext cx="870284" cy="307777"/>
          </a:xfrm>
          <a:prstGeom prst="rect">
            <a:avLst/>
          </a:prstGeom>
          <a:noFill/>
        </p:spPr>
        <p:txBody>
          <a:bodyPr wrap="square" rtlCol="0">
            <a:spAutoFit/>
          </a:bodyPr>
          <a:lstStyle/>
          <a:p>
            <a:pPr algn="ctr"/>
            <a:r>
              <a:rPr lang="en-US" sz="1400" dirty="0"/>
              <a:t>NEXT</a:t>
            </a:r>
          </a:p>
        </p:txBody>
      </p:sp>
      <p:sp>
        <p:nvSpPr>
          <p:cNvPr id="17" name="Rectangle 16">
            <a:extLst>
              <a:ext uri="{FF2B5EF4-FFF2-40B4-BE49-F238E27FC236}">
                <a16:creationId xmlns:a16="http://schemas.microsoft.com/office/drawing/2014/main" id="{7ABD2316-4FF2-4E35-9CAF-2A245BC70193}"/>
              </a:ext>
            </a:extLst>
          </p:cNvPr>
          <p:cNvSpPr/>
          <p:nvPr/>
        </p:nvSpPr>
        <p:spPr>
          <a:xfrm>
            <a:off x="35719" y="659355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Tree>
    <p:extLst>
      <p:ext uri="{BB962C8B-B14F-4D97-AF65-F5344CB8AC3E}">
        <p14:creationId xmlns:p14="http://schemas.microsoft.com/office/powerpoint/2010/main" val="188807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3"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5A9D1E-B7FC-4D5D-8591-38F470D4D26A}"/>
              </a:ext>
            </a:extLst>
          </p:cNvPr>
          <p:cNvSpPr/>
          <p:nvPr/>
        </p:nvSpPr>
        <p:spPr>
          <a:xfrm>
            <a:off x="261938" y="1188815"/>
            <a:ext cx="7954006" cy="3297634"/>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3200" dirty="0"/>
              <a:t>Is the following a learning goal or learning objective?</a:t>
            </a:r>
          </a:p>
          <a:p>
            <a:pPr>
              <a:spcAft>
                <a:spcPts val="1200"/>
              </a:spcAft>
            </a:pPr>
            <a:r>
              <a:rPr lang="en-US" sz="2400" i="1" dirty="0">
                <a:solidFill>
                  <a:schemeClr val="tx1"/>
                </a:solidFill>
              </a:rPr>
              <a:t>At the end of this lesson, when presented with a driving hazard, the learner will describe three behaviors associated with the “Collision Prevention Formula” – RUA. </a:t>
            </a:r>
            <a:endParaRPr lang="en-US" i="1" dirty="0">
              <a:solidFill>
                <a:schemeClr val="tx1"/>
              </a:solidFill>
            </a:endParaRPr>
          </a:p>
          <a:p>
            <a:pPr>
              <a:spcAft>
                <a:spcPts val="1200"/>
              </a:spcAft>
            </a:pPr>
            <a:r>
              <a:rPr lang="en-US" sz="2400" i="1" dirty="0"/>
              <a:t>        Click on the correct answer: </a:t>
            </a:r>
          </a:p>
          <a:p>
            <a:pPr>
              <a:spcAft>
                <a:spcPts val="1200"/>
              </a:spcAft>
            </a:pPr>
            <a:endParaRPr lang="en-US" sz="2400" dirty="0"/>
          </a:p>
        </p:txBody>
      </p:sp>
      <p:sp>
        <p:nvSpPr>
          <p:cNvPr id="2" name="Flowchart: Alternate Process 1">
            <a:hlinkClick r:id="rId4" action="ppaction://hlinksldjump"/>
            <a:extLst>
              <a:ext uri="{FF2B5EF4-FFF2-40B4-BE49-F238E27FC236}">
                <a16:creationId xmlns:a16="http://schemas.microsoft.com/office/drawing/2014/main" id="{2D4484B2-1928-441F-91A8-AD25AF797F34}"/>
              </a:ext>
            </a:extLst>
          </p:cNvPr>
          <p:cNvSpPr/>
          <p:nvPr/>
        </p:nvSpPr>
        <p:spPr>
          <a:xfrm>
            <a:off x="1010548" y="4486449"/>
            <a:ext cx="4973394" cy="636672"/>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accent6">
                    <a:lumMod val="50000"/>
                  </a:schemeClr>
                </a:solidFill>
              </a:rPr>
              <a:t>A. Learning Goal</a:t>
            </a:r>
          </a:p>
        </p:txBody>
      </p:sp>
      <p:sp>
        <p:nvSpPr>
          <p:cNvPr id="8" name="Flowchart: Alternate Process 7">
            <a:hlinkClick r:id="rId5" action="ppaction://hlinksldjump"/>
            <a:extLst>
              <a:ext uri="{FF2B5EF4-FFF2-40B4-BE49-F238E27FC236}">
                <a16:creationId xmlns:a16="http://schemas.microsoft.com/office/drawing/2014/main" id="{6D648FD6-EAEA-44A8-AB4C-B868F91D5D6E}"/>
              </a:ext>
            </a:extLst>
          </p:cNvPr>
          <p:cNvSpPr/>
          <p:nvPr/>
        </p:nvSpPr>
        <p:spPr>
          <a:xfrm>
            <a:off x="1010548" y="5224061"/>
            <a:ext cx="4973394" cy="636672"/>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chemeClr val="accent6">
                    <a:lumMod val="50000"/>
                  </a:schemeClr>
                </a:solidFill>
              </a:rPr>
              <a:t>B. Learning Objective</a:t>
            </a:r>
          </a:p>
        </p:txBody>
      </p:sp>
      <p:sp>
        <p:nvSpPr>
          <p:cNvPr id="3" name="Rectangle 2">
            <a:extLst>
              <a:ext uri="{FF2B5EF4-FFF2-40B4-BE49-F238E27FC236}">
                <a16:creationId xmlns:a16="http://schemas.microsoft.com/office/drawing/2014/main" id="{604856DB-5C14-4E36-B4BB-391C9C8096F0}"/>
              </a:ext>
            </a:extLst>
          </p:cNvPr>
          <p:cNvSpPr/>
          <p:nvPr/>
        </p:nvSpPr>
        <p:spPr>
          <a:xfrm>
            <a:off x="-1" y="5919536"/>
            <a:ext cx="8446167" cy="9264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3600" dirty="0">
                <a:solidFill>
                  <a:schemeClr val="accent6">
                    <a:lumMod val="20000"/>
                    <a:lumOff val="80000"/>
                  </a:schemeClr>
                </a:solidFill>
              </a:rPr>
              <a:t>Practice Activity</a:t>
            </a:r>
          </a:p>
        </p:txBody>
      </p:sp>
      <p:sp>
        <p:nvSpPr>
          <p:cNvPr id="9" name="Action Button: Go Back or Previous 8">
            <a:hlinkClick r:id="" action="ppaction://hlinkshowjump?jump=previousslide" highlightClick="1"/>
            <a:extLst>
              <a:ext uri="{FF2B5EF4-FFF2-40B4-BE49-F238E27FC236}">
                <a16:creationId xmlns:a16="http://schemas.microsoft.com/office/drawing/2014/main" id="{3E9F49B0-28CC-4809-BB03-32E6CD24F2D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7E344B-2CAE-4122-837E-B549AC21D8D6}"/>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Tree>
    <p:extLst>
      <p:ext uri="{BB962C8B-B14F-4D97-AF65-F5344CB8AC3E}">
        <p14:creationId xmlns:p14="http://schemas.microsoft.com/office/powerpoint/2010/main" val="1962359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AA2038-6ACE-4623-AA21-FC43188BA5FA}"/>
              </a:ext>
            </a:extLst>
          </p:cNvPr>
          <p:cNvSpPr/>
          <p:nvPr/>
        </p:nvSpPr>
        <p:spPr>
          <a:xfrm>
            <a:off x="0" y="5931568"/>
            <a:ext cx="8446167" cy="9264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3600" dirty="0">
              <a:solidFill>
                <a:schemeClr val="accent6">
                  <a:lumMod val="20000"/>
                  <a:lumOff val="80000"/>
                </a:schemeClr>
              </a:solidFill>
            </a:endParaRPr>
          </a:p>
        </p:txBody>
      </p:sp>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3"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5A9D1E-B7FC-4D5D-8591-38F470D4D26A}"/>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2" name="Flowchart: Alternate Process 1">
            <a:extLst>
              <a:ext uri="{FF2B5EF4-FFF2-40B4-BE49-F238E27FC236}">
                <a16:creationId xmlns:a16="http://schemas.microsoft.com/office/drawing/2014/main" id="{2D4484B2-1928-441F-91A8-AD25AF797F34}"/>
              </a:ext>
            </a:extLst>
          </p:cNvPr>
          <p:cNvSpPr/>
          <p:nvPr/>
        </p:nvSpPr>
        <p:spPr>
          <a:xfrm>
            <a:off x="885566" y="3193366"/>
            <a:ext cx="6846073" cy="2293034"/>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463550" indent="-463550">
              <a:spcAft>
                <a:spcPts val="1200"/>
              </a:spcAft>
            </a:pPr>
            <a:r>
              <a:rPr lang="en-US" sz="2000" dirty="0">
                <a:solidFill>
                  <a:schemeClr val="accent6">
                    <a:lumMod val="50000"/>
                  </a:schemeClr>
                </a:solidFill>
              </a:rPr>
              <a:t>	</a:t>
            </a:r>
            <a:r>
              <a:rPr lang="en-US" sz="2000" i="1" dirty="0">
                <a:solidFill>
                  <a:schemeClr val="accent6">
                    <a:lumMod val="50000"/>
                  </a:schemeClr>
                </a:solidFill>
              </a:rPr>
              <a:t>At the end of this lesson, when presented with a driving hazard, the learner will describe behaviors associated with the “Collision Prevention Formula” – RUA  </a:t>
            </a:r>
          </a:p>
          <a:p>
            <a:pPr>
              <a:spcAft>
                <a:spcPts val="1200"/>
              </a:spcAft>
            </a:pPr>
            <a:r>
              <a:rPr lang="en-US" sz="2000" dirty="0">
                <a:solidFill>
                  <a:schemeClr val="accent6">
                    <a:lumMod val="50000"/>
                  </a:schemeClr>
                </a:solidFill>
              </a:rPr>
              <a:t>This is an example of a learning objective because is it concise, specific, and measurable. </a:t>
            </a:r>
          </a:p>
        </p:txBody>
      </p:sp>
      <p:pic>
        <p:nvPicPr>
          <p:cNvPr id="4" name="Graphic 3" descr="Checkbox Checked with solid fill">
            <a:extLst>
              <a:ext uri="{FF2B5EF4-FFF2-40B4-BE49-F238E27FC236}">
                <a16:creationId xmlns:a16="http://schemas.microsoft.com/office/drawing/2014/main" id="{A40512EB-E664-4118-9347-11AF7F6DF5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852" y="983020"/>
            <a:ext cx="1204162" cy="1204162"/>
          </a:xfrm>
          <a:prstGeom prst="rect">
            <a:avLst/>
          </a:prstGeom>
        </p:spPr>
      </p:pic>
      <p:sp>
        <p:nvSpPr>
          <p:cNvPr id="10" name="Action Button: Go Forward or Next 9">
            <a:hlinkClick r:id="rId6" action="ppaction://hlinksldjump" highlightClick="1"/>
            <a:extLst>
              <a:ext uri="{FF2B5EF4-FFF2-40B4-BE49-F238E27FC236}">
                <a16:creationId xmlns:a16="http://schemas.microsoft.com/office/drawing/2014/main" id="{8C061E31-1202-44C3-AFA9-2A0362CACAE9}"/>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EC2BE4B-AE7A-4390-8A3B-03FE49994D09}"/>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14" name="Action Button: Go Back or Previous 13">
            <a:hlinkClick r:id="" action="ppaction://hlinkshowjump?jump=previousslide" highlightClick="1"/>
            <a:extLst>
              <a:ext uri="{FF2B5EF4-FFF2-40B4-BE49-F238E27FC236}">
                <a16:creationId xmlns:a16="http://schemas.microsoft.com/office/drawing/2014/main" id="{589157C9-E914-4F2C-A5B3-29E1A85132F5}"/>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0F8E38-B7A6-43EE-83D8-CD8910B279BA}"/>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Tree>
    <p:extLst>
      <p:ext uri="{BB962C8B-B14F-4D97-AF65-F5344CB8AC3E}">
        <p14:creationId xmlns:p14="http://schemas.microsoft.com/office/powerpoint/2010/main" val="3276893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3"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5A9D1E-B7FC-4D5D-8591-38F470D4D26A}"/>
              </a:ext>
            </a:extLst>
          </p:cNvPr>
          <p:cNvSpPr/>
          <p:nvPr/>
        </p:nvSpPr>
        <p:spPr>
          <a:xfrm>
            <a:off x="331599" y="1007588"/>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2" name="Flowchart: Alternate Process 1">
            <a:extLst>
              <a:ext uri="{FF2B5EF4-FFF2-40B4-BE49-F238E27FC236}">
                <a16:creationId xmlns:a16="http://schemas.microsoft.com/office/drawing/2014/main" id="{2D4484B2-1928-441F-91A8-AD25AF797F34}"/>
              </a:ext>
            </a:extLst>
          </p:cNvPr>
          <p:cNvSpPr/>
          <p:nvPr/>
        </p:nvSpPr>
        <p:spPr>
          <a:xfrm>
            <a:off x="885565" y="3207434"/>
            <a:ext cx="6846073" cy="2311401"/>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576263">
              <a:spcAft>
                <a:spcPts val="1200"/>
              </a:spcAft>
            </a:pPr>
            <a:r>
              <a:rPr lang="en-US" sz="2000" i="1" dirty="0">
                <a:solidFill>
                  <a:schemeClr val="accent6">
                    <a:lumMod val="50000"/>
                  </a:schemeClr>
                </a:solidFill>
              </a:rPr>
              <a:t>At the end of this lesson, when presented with a driving hazard, the learner will describe behaviors associated with the “Collision Prevention Formula” – RUA  </a:t>
            </a:r>
          </a:p>
          <a:p>
            <a:pPr>
              <a:spcAft>
                <a:spcPts val="1200"/>
              </a:spcAft>
            </a:pPr>
            <a:r>
              <a:rPr lang="en-US" sz="2000" dirty="0">
                <a:solidFill>
                  <a:schemeClr val="accent6">
                    <a:lumMod val="50000"/>
                  </a:schemeClr>
                </a:solidFill>
              </a:rPr>
              <a:t>This is an example of a learning objective because is it concise, specific, and measurable. </a:t>
            </a:r>
          </a:p>
        </p:txBody>
      </p:sp>
      <p:sp>
        <p:nvSpPr>
          <p:cNvPr id="8" name="Rectangle 7">
            <a:extLst>
              <a:ext uri="{FF2B5EF4-FFF2-40B4-BE49-F238E27FC236}">
                <a16:creationId xmlns:a16="http://schemas.microsoft.com/office/drawing/2014/main" id="{56B75A15-5F49-4A54-8B63-CFEFF7FE24FE}"/>
              </a:ext>
            </a:extLst>
          </p:cNvPr>
          <p:cNvSpPr/>
          <p:nvPr/>
        </p:nvSpPr>
        <p:spPr>
          <a:xfrm>
            <a:off x="0" y="5931568"/>
            <a:ext cx="8446167" cy="9264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3600" dirty="0">
              <a:solidFill>
                <a:schemeClr val="accent6">
                  <a:lumMod val="20000"/>
                  <a:lumOff val="80000"/>
                </a:schemeClr>
              </a:solidFill>
            </a:endParaRPr>
          </a:p>
        </p:txBody>
      </p:sp>
      <p:sp>
        <p:nvSpPr>
          <p:cNvPr id="9" name="Action Button: Go Forward or Next 8">
            <a:hlinkClick r:id="" action="ppaction://hlinkshowjump?jump=nextslide" highlightClick="1"/>
            <a:extLst>
              <a:ext uri="{FF2B5EF4-FFF2-40B4-BE49-F238E27FC236}">
                <a16:creationId xmlns:a16="http://schemas.microsoft.com/office/drawing/2014/main" id="{9A79A0DD-01DC-4748-8274-509EF35344FC}"/>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948074F-A457-4596-8E4C-9FD807861463}"/>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13" name="Action Button: Go Back or Previous 12">
            <a:hlinkClick r:id="rId4" action="ppaction://hlinksldjump" highlightClick="1"/>
            <a:extLst>
              <a:ext uri="{FF2B5EF4-FFF2-40B4-BE49-F238E27FC236}">
                <a16:creationId xmlns:a16="http://schemas.microsoft.com/office/drawing/2014/main" id="{0038DDEC-F76D-4EF5-8749-13E2EDE981E5}"/>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681256-C87D-46C5-8E88-CC5A62D0D425}"/>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Tree>
    <p:extLst>
      <p:ext uri="{BB962C8B-B14F-4D97-AF65-F5344CB8AC3E}">
        <p14:creationId xmlns:p14="http://schemas.microsoft.com/office/powerpoint/2010/main" val="4016340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5" name="Rectangle 4">
            <a:extLst>
              <a:ext uri="{FF2B5EF4-FFF2-40B4-BE49-F238E27FC236}">
                <a16:creationId xmlns:a16="http://schemas.microsoft.com/office/drawing/2014/main" id="{8EB6D80C-B883-4C35-9A90-B88D1DF3E072}"/>
              </a:ext>
            </a:extLst>
          </p:cNvPr>
          <p:cNvSpPr/>
          <p:nvPr/>
        </p:nvSpPr>
        <p:spPr>
          <a:xfrm>
            <a:off x="361762" y="1510070"/>
            <a:ext cx="7954006" cy="465455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After the lesson on the ARCS model, you will be able to… </a:t>
            </a:r>
          </a:p>
          <a:p>
            <a:pPr marL="742950" lvl="1" indent="-285750">
              <a:spcAft>
                <a:spcPts val="1200"/>
              </a:spcAft>
              <a:buFont typeface="Wingdings" panose="05000000000000000000" pitchFamily="2" charset="2"/>
              <a:buChar char="Ø"/>
            </a:pPr>
            <a:r>
              <a:rPr lang="en-US" sz="2400" dirty="0"/>
              <a:t>identify the four components of the ARCS model </a:t>
            </a:r>
          </a:p>
          <a:p>
            <a:pPr marL="742950" lvl="1" indent="-285750">
              <a:spcAft>
                <a:spcPts val="1200"/>
              </a:spcAft>
              <a:buFont typeface="Wingdings" panose="05000000000000000000" pitchFamily="2" charset="2"/>
              <a:buChar char="Ø"/>
            </a:pPr>
            <a:r>
              <a:rPr lang="en-US" sz="2400" dirty="0"/>
              <a:t>describe the four components of the ARCS model</a:t>
            </a:r>
          </a:p>
          <a:p>
            <a:pPr marL="742950" lvl="1" indent="-285750">
              <a:spcAft>
                <a:spcPts val="1200"/>
              </a:spcAft>
              <a:buFont typeface="Wingdings" panose="05000000000000000000" pitchFamily="2" charset="2"/>
              <a:buChar char="Ø"/>
            </a:pPr>
            <a:r>
              <a:rPr lang="en-US" sz="2400" dirty="0"/>
              <a:t>identity strategies that gain the attention of a trainee</a:t>
            </a:r>
          </a:p>
          <a:p>
            <a:pPr marL="742950" lvl="1" indent="-285750">
              <a:spcAft>
                <a:spcPts val="1200"/>
              </a:spcAft>
              <a:buFont typeface="Wingdings" panose="05000000000000000000" pitchFamily="2" charset="2"/>
              <a:buChar char="Ø"/>
            </a:pPr>
            <a:r>
              <a:rPr lang="en-US" sz="2400" dirty="0"/>
              <a:t>identify strategies that provide relevance of the content to the trainee</a:t>
            </a:r>
          </a:p>
          <a:p>
            <a:pPr marL="742950" lvl="1" indent="-285750">
              <a:spcAft>
                <a:spcPts val="1200"/>
              </a:spcAft>
              <a:buFont typeface="Wingdings" panose="05000000000000000000" pitchFamily="2" charset="2"/>
              <a:buChar char="Ø"/>
            </a:pPr>
            <a:r>
              <a:rPr lang="en-US" sz="2400" dirty="0"/>
              <a:t>identify strategies that promotes to the confidence level of the trainee</a:t>
            </a:r>
          </a:p>
          <a:p>
            <a:pPr marL="742950" lvl="1" indent="-285750">
              <a:spcAft>
                <a:spcPts val="1200"/>
              </a:spcAft>
              <a:buFont typeface="Wingdings" panose="05000000000000000000" pitchFamily="2" charset="2"/>
              <a:buChar char="Ø"/>
            </a:pPr>
            <a:r>
              <a:rPr lang="en-US" sz="2400" dirty="0"/>
              <a:t>identify a strategy that encourages satisfaction for the trainee</a:t>
            </a:r>
          </a:p>
          <a:p>
            <a:pPr>
              <a:spcAft>
                <a:spcPts val="1200"/>
              </a:spcAft>
            </a:pPr>
            <a:endParaRPr lang="en-US" sz="2400" dirty="0"/>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10" name="Rectangle 9">
            <a:extLst>
              <a:ext uri="{FF2B5EF4-FFF2-40B4-BE49-F238E27FC236}">
                <a16:creationId xmlns:a16="http://schemas.microsoft.com/office/drawing/2014/main" id="{EEC8DFDB-D652-4EC4-B028-92D0EE5A2B0D}"/>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pic>
        <p:nvPicPr>
          <p:cNvPr id="2" name="Recorded Sound">
            <a:hlinkClick r:id="" action="ppaction://media"/>
            <a:extLst>
              <a:ext uri="{FF2B5EF4-FFF2-40B4-BE49-F238E27FC236}">
                <a16:creationId xmlns:a16="http://schemas.microsoft.com/office/drawing/2014/main" id="{5289F358-9BC1-4C26-A809-3B49467544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6274" y="1205270"/>
            <a:ext cx="609600" cy="609600"/>
          </a:xfrm>
          <a:prstGeom prst="rect">
            <a:avLst/>
          </a:prstGeom>
        </p:spPr>
      </p:pic>
    </p:spTree>
    <p:extLst>
      <p:ext uri="{BB962C8B-B14F-4D97-AF65-F5344CB8AC3E}">
        <p14:creationId xmlns:p14="http://schemas.microsoft.com/office/powerpoint/2010/main" val="1556772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5" name="Rectangle 4">
            <a:extLst>
              <a:ext uri="{FF2B5EF4-FFF2-40B4-BE49-F238E27FC236}">
                <a16:creationId xmlns:a16="http://schemas.microsoft.com/office/drawing/2014/main" id="{8EB6D80C-B883-4C35-9A90-B88D1DF3E072}"/>
              </a:ext>
            </a:extLst>
          </p:cNvPr>
          <p:cNvSpPr/>
          <p:nvPr/>
        </p:nvSpPr>
        <p:spPr>
          <a:xfrm>
            <a:off x="361762" y="1510070"/>
            <a:ext cx="7954006" cy="465455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Intro slide – add an image. </a:t>
            </a:r>
          </a:p>
          <a:p>
            <a:pPr>
              <a:spcAft>
                <a:spcPts val="1200"/>
              </a:spcAft>
            </a:pPr>
            <a:endParaRPr lang="en-US" sz="2400" dirty="0"/>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pic>
        <p:nvPicPr>
          <p:cNvPr id="10" name="Picture 9" descr="People attending a meeting">
            <a:extLst>
              <a:ext uri="{FF2B5EF4-FFF2-40B4-BE49-F238E27FC236}">
                <a16:creationId xmlns:a16="http://schemas.microsoft.com/office/drawing/2014/main" id="{78F8B039-1260-4BC7-B415-8C04CBA28100}"/>
              </a:ext>
            </a:extLst>
          </p:cNvPr>
          <p:cNvPicPr>
            <a:picLocks noChangeAspect="1"/>
          </p:cNvPicPr>
          <p:nvPr/>
        </p:nvPicPr>
        <p:blipFill rotWithShape="1">
          <a:blip r:embed="rId5">
            <a:extLst>
              <a:ext uri="{28A0092B-C50C-407E-A947-70E740481C1C}">
                <a14:useLocalDpi xmlns:a14="http://schemas.microsoft.com/office/drawing/2010/main" val="0"/>
              </a:ext>
            </a:extLst>
          </a:blip>
          <a:srcRect l="426" t="10146" r="-1"/>
          <a:stretch/>
        </p:blipFill>
        <p:spPr>
          <a:xfrm>
            <a:off x="0" y="993363"/>
            <a:ext cx="8448557" cy="5082507"/>
          </a:xfrm>
          <a:prstGeom prst="rect">
            <a:avLst/>
          </a:prstGeom>
        </p:spPr>
      </p:pic>
      <p:pic>
        <p:nvPicPr>
          <p:cNvPr id="11" name="Recorded Sound">
            <a:hlinkClick r:id="" action="ppaction://media"/>
            <a:extLst>
              <a:ext uri="{FF2B5EF4-FFF2-40B4-BE49-F238E27FC236}">
                <a16:creationId xmlns:a16="http://schemas.microsoft.com/office/drawing/2014/main" id="{FB4AA7B5-3E3A-4B70-8CB1-0087EB45E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2" name="Rectangle 11">
            <a:extLst>
              <a:ext uri="{FF2B5EF4-FFF2-40B4-BE49-F238E27FC236}">
                <a16:creationId xmlns:a16="http://schemas.microsoft.com/office/drawing/2014/main" id="{351C608A-FC0A-4950-A484-13DF9116571E}"/>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778201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2" name="Rectangle 11">
            <a:extLst>
              <a:ext uri="{FF2B5EF4-FFF2-40B4-BE49-F238E27FC236}">
                <a16:creationId xmlns:a16="http://schemas.microsoft.com/office/drawing/2014/main" id="{31CA9C82-9B5E-48DA-912A-2A8A272F3395}"/>
              </a:ext>
            </a:extLst>
          </p:cNvPr>
          <p:cNvSpPr/>
          <p:nvPr/>
        </p:nvSpPr>
        <p:spPr>
          <a:xfrm>
            <a:off x="3156613"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3" name="Rectangle 12">
            <a:extLst>
              <a:ext uri="{FF2B5EF4-FFF2-40B4-BE49-F238E27FC236}">
                <a16:creationId xmlns:a16="http://schemas.microsoft.com/office/drawing/2014/main" id="{35ED1BFD-4264-4F14-A3CA-3A9BA502FA6D}"/>
              </a:ext>
            </a:extLst>
          </p:cNvPr>
          <p:cNvSpPr/>
          <p:nvPr/>
        </p:nvSpPr>
        <p:spPr>
          <a:xfrm>
            <a:off x="508890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4" name="Rectangle 13">
            <a:extLst>
              <a:ext uri="{FF2B5EF4-FFF2-40B4-BE49-F238E27FC236}">
                <a16:creationId xmlns:a16="http://schemas.microsoft.com/office/drawing/2014/main" id="{E930D350-4770-4AE9-8FAD-17060446C879}"/>
              </a:ext>
            </a:extLst>
          </p:cNvPr>
          <p:cNvSpPr/>
          <p:nvPr/>
        </p:nvSpPr>
        <p:spPr>
          <a:xfrm>
            <a:off x="7021203"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7" name="Rectangle 16">
            <a:extLst>
              <a:ext uri="{FF2B5EF4-FFF2-40B4-BE49-F238E27FC236}">
                <a16:creationId xmlns:a16="http://schemas.microsoft.com/office/drawing/2014/main" id="{2C9B29F6-E925-4FB9-A51B-AF26B52A4DAF}"/>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pic>
        <p:nvPicPr>
          <p:cNvPr id="16" name="Recorded Sound">
            <a:hlinkClick r:id="" action="ppaction://media"/>
            <a:extLst>
              <a:ext uri="{FF2B5EF4-FFF2-40B4-BE49-F238E27FC236}">
                <a16:creationId xmlns:a16="http://schemas.microsoft.com/office/drawing/2014/main" id="{E7B060A3-95AC-4B4C-849F-EF091F272F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314923"/>
            <a:ext cx="609600" cy="609600"/>
          </a:xfrm>
          <a:prstGeom prst="rect">
            <a:avLst/>
          </a:prstGeom>
        </p:spPr>
      </p:pic>
    </p:spTree>
    <p:extLst>
      <p:ext uri="{BB962C8B-B14F-4D97-AF65-F5344CB8AC3E}">
        <p14:creationId xmlns:p14="http://schemas.microsoft.com/office/powerpoint/2010/main" val="905278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2" fill="hold"/>
                                        <p:tgtEl>
                                          <p:spTgt spid="16"/>
                                        </p:tgtEl>
                                      </p:cBhvr>
                                    </p:cmd>
                                  </p:childTnLst>
                                </p:cTn>
                              </p:par>
                              <p:par>
                                <p:cTn id="7" presetID="42" presetClass="path" presetSubtype="0" accel="50000" decel="50000" fill="hold" grpId="0" nodeType="withEffect">
                                  <p:stCondLst>
                                    <p:cond delay="15500"/>
                                  </p:stCondLst>
                                  <p:childTnLst>
                                    <p:animMotion origin="layout" path="M 2.5E-6 -1.48148E-6 L -0.20816 0.19259 " pathEditMode="relative" rAng="0" ptsTypes="AA">
                                      <p:cBhvr>
                                        <p:cTn id="8" dur="2000" fill="hold"/>
                                        <p:tgtEl>
                                          <p:spTgt spid="12"/>
                                        </p:tgtEl>
                                        <p:attrNameLst>
                                          <p:attrName>ppt_x</p:attrName>
                                          <p:attrName>ppt_y</p:attrName>
                                        </p:attrNameLst>
                                      </p:cBhvr>
                                      <p:rCtr x="-10417" y="9630"/>
                                    </p:animMotion>
                                  </p:childTnLst>
                                </p:cTn>
                              </p:par>
                              <p:par>
                                <p:cTn id="9" presetID="42" presetClass="path" presetSubtype="0" accel="50000" decel="50000" fill="hold" grpId="0" nodeType="withEffect">
                                  <p:stCondLst>
                                    <p:cond delay="15500"/>
                                  </p:stCondLst>
                                  <p:childTnLst>
                                    <p:animMotion origin="layout" path="M -0.00695 -1.48148E-6 L -0.41632 0.37408 " pathEditMode="relative" rAng="0" ptsTypes="AA">
                                      <p:cBhvr>
                                        <p:cTn id="10" dur="2000" fill="hold"/>
                                        <p:tgtEl>
                                          <p:spTgt spid="13"/>
                                        </p:tgtEl>
                                        <p:attrNameLst>
                                          <p:attrName>ppt_x</p:attrName>
                                          <p:attrName>ppt_y</p:attrName>
                                        </p:attrNameLst>
                                      </p:cBhvr>
                                      <p:rCtr x="-20469" y="18704"/>
                                    </p:animMotion>
                                  </p:childTnLst>
                                </p:cTn>
                              </p:par>
                              <p:par>
                                <p:cTn id="11" presetID="42" presetClass="path" presetSubtype="0" accel="50000" decel="50000" fill="hold" grpId="0" nodeType="withEffect">
                                  <p:stCondLst>
                                    <p:cond delay="15500"/>
                                  </p:stCondLst>
                                  <p:childTnLst>
                                    <p:animMotion origin="layout" path="M 0.00278 0.00371 L -0.62396 0.56111 " pathEditMode="relative" rAng="0" ptsTypes="AA">
                                      <p:cBhvr>
                                        <p:cTn id="12" dur="2000" fill="hold"/>
                                        <p:tgtEl>
                                          <p:spTgt spid="14"/>
                                        </p:tgtEl>
                                        <p:attrNameLst>
                                          <p:attrName>ppt_x</p:attrName>
                                          <p:attrName>ppt_y</p:attrName>
                                        </p:attrNameLst>
                                      </p:cBhvr>
                                      <p:rCtr x="-31337" y="278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dirty="0"/>
              <a:t>Attention</a:t>
            </a:r>
          </a:p>
        </p:txBody>
      </p:sp>
      <p:sp>
        <p:nvSpPr>
          <p:cNvPr id="14" name="Rectangle 13">
            <a:extLst>
              <a:ext uri="{FF2B5EF4-FFF2-40B4-BE49-F238E27FC236}">
                <a16:creationId xmlns:a16="http://schemas.microsoft.com/office/drawing/2014/main" id="{E77D53A5-98A1-484E-A3ED-E3E85570C0F3}"/>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pic>
        <p:nvPicPr>
          <p:cNvPr id="10" name="Recorded Sound">
            <a:hlinkClick r:id="" action="ppaction://media"/>
            <a:extLst>
              <a:ext uri="{FF2B5EF4-FFF2-40B4-BE49-F238E27FC236}">
                <a16:creationId xmlns:a16="http://schemas.microsoft.com/office/drawing/2014/main" id="{D09AE6C9-79F0-4569-832E-E8E456E4E0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297372"/>
            <a:ext cx="609600" cy="609600"/>
          </a:xfrm>
          <a:prstGeom prst="rect">
            <a:avLst/>
          </a:prstGeom>
        </p:spPr>
      </p:pic>
    </p:spTree>
    <p:extLst>
      <p:ext uri="{BB962C8B-B14F-4D97-AF65-F5344CB8AC3E}">
        <p14:creationId xmlns:p14="http://schemas.microsoft.com/office/powerpoint/2010/main" val="1217820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918C-FDB8-4382-BAC9-4B54DCDE4A01}"/>
              </a:ext>
            </a:extLst>
          </p:cNvPr>
          <p:cNvSpPr>
            <a:spLocks noGrp="1"/>
          </p:cNvSpPr>
          <p:nvPr>
            <p:ph type="title"/>
          </p:nvPr>
        </p:nvSpPr>
        <p:spPr>
          <a:xfrm>
            <a:off x="-28136" y="6038"/>
            <a:ext cx="8481611" cy="817123"/>
          </a:xfrm>
        </p:spPr>
        <p:txBody>
          <a:bodyPr/>
          <a:lstStyle/>
          <a:p>
            <a:r>
              <a:rPr lang="en-US" b="1" dirty="0"/>
              <a:t>The Basics of Training</a:t>
            </a:r>
          </a:p>
        </p:txBody>
      </p:sp>
      <p:sp>
        <p:nvSpPr>
          <p:cNvPr id="3" name="Text Placeholder 2">
            <a:extLst>
              <a:ext uri="{FF2B5EF4-FFF2-40B4-BE49-F238E27FC236}">
                <a16:creationId xmlns:a16="http://schemas.microsoft.com/office/drawing/2014/main" id="{15AE842E-8DEA-41D7-AA7F-6F70D868F451}"/>
              </a:ext>
            </a:extLst>
          </p:cNvPr>
          <p:cNvSpPr>
            <a:spLocks noGrp="1"/>
          </p:cNvSpPr>
          <p:nvPr>
            <p:ph type="body" sz="quarter" idx="10"/>
          </p:nvPr>
        </p:nvSpPr>
        <p:spPr/>
        <p:txBody>
          <a:bodyPr anchor="ctr">
            <a:normAutofit/>
          </a:bodyPr>
          <a:lstStyle/>
          <a:p>
            <a:pPr marL="0" indent="0">
              <a:buNone/>
            </a:pPr>
            <a:r>
              <a:rPr lang="en-US" sz="3600" dirty="0"/>
              <a:t>Learning Goals and Learning Objectives</a:t>
            </a:r>
          </a:p>
        </p:txBody>
      </p:sp>
      <p:sp>
        <p:nvSpPr>
          <p:cNvPr id="4" name="Text Placeholder 3">
            <a:extLst>
              <a:ext uri="{FF2B5EF4-FFF2-40B4-BE49-F238E27FC236}">
                <a16:creationId xmlns:a16="http://schemas.microsoft.com/office/drawing/2014/main" id="{90518DA4-C574-4019-A6D8-94E69A946231}"/>
              </a:ext>
            </a:extLst>
          </p:cNvPr>
          <p:cNvSpPr>
            <a:spLocks noGrp="1"/>
          </p:cNvSpPr>
          <p:nvPr>
            <p:ph type="body" sz="quarter" idx="11"/>
          </p:nvPr>
        </p:nvSpPr>
        <p:spPr/>
        <p:txBody>
          <a:bodyPr anchor="ctr">
            <a:normAutofit/>
          </a:bodyPr>
          <a:lstStyle/>
          <a:p>
            <a:pPr marL="0" indent="0">
              <a:buNone/>
            </a:pPr>
            <a:r>
              <a:rPr lang="en-US" sz="3600" dirty="0"/>
              <a:t>Effective Instruction Using ARCS Model</a:t>
            </a:r>
          </a:p>
          <a:p>
            <a:pPr marL="0" indent="0">
              <a:buNone/>
            </a:pPr>
            <a:endParaRPr lang="en-US" dirty="0"/>
          </a:p>
        </p:txBody>
      </p:sp>
      <p:sp>
        <p:nvSpPr>
          <p:cNvPr id="6" name="Flowchart: Connector 5">
            <a:hlinkClick r:id="rId5" action="ppaction://hlinksldjump"/>
            <a:extLst>
              <a:ext uri="{FF2B5EF4-FFF2-40B4-BE49-F238E27FC236}">
                <a16:creationId xmlns:a16="http://schemas.microsoft.com/office/drawing/2014/main" id="{2A160276-30F3-4132-9C9C-2A5753F7A487}"/>
              </a:ext>
            </a:extLst>
          </p:cNvPr>
          <p:cNvSpPr/>
          <p:nvPr/>
        </p:nvSpPr>
        <p:spPr>
          <a:xfrm>
            <a:off x="1215950" y="1927215"/>
            <a:ext cx="1371600" cy="1372051"/>
          </a:xfrm>
          <a:prstGeom prst="flowChartConnector">
            <a:avLst/>
          </a:prstGeom>
          <a:noFill/>
          <a:ln w="69850" cmpd="dbl">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t>1</a:t>
            </a:r>
          </a:p>
        </p:txBody>
      </p:sp>
      <p:sp>
        <p:nvSpPr>
          <p:cNvPr id="7" name="Flowchart: Connector 6">
            <a:hlinkClick r:id="rId6" action="ppaction://hlinksldjump"/>
            <a:extLst>
              <a:ext uri="{FF2B5EF4-FFF2-40B4-BE49-F238E27FC236}">
                <a16:creationId xmlns:a16="http://schemas.microsoft.com/office/drawing/2014/main" id="{345DBF4F-1465-4AC7-B886-C2B6CCFEAE5B}"/>
              </a:ext>
            </a:extLst>
          </p:cNvPr>
          <p:cNvSpPr/>
          <p:nvPr/>
        </p:nvSpPr>
        <p:spPr>
          <a:xfrm>
            <a:off x="1206164" y="4578775"/>
            <a:ext cx="1371601" cy="1372051"/>
          </a:xfrm>
          <a:prstGeom prst="flowChartConnector">
            <a:avLst/>
          </a:prstGeom>
          <a:noFill/>
          <a:ln w="69850" cmpd="dbl">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t>2</a:t>
            </a:r>
          </a:p>
        </p:txBody>
      </p:sp>
      <p:sp>
        <p:nvSpPr>
          <p:cNvPr id="9" name="Action Button: Document 8">
            <a:hlinkClick r:id="" action="ppaction://noaction" highlightClick="1"/>
            <a:extLst>
              <a:ext uri="{FF2B5EF4-FFF2-40B4-BE49-F238E27FC236}">
                <a16:creationId xmlns:a16="http://schemas.microsoft.com/office/drawing/2014/main" id="{2206DE09-0E1D-4EE4-80E7-0355A1747C93}"/>
              </a:ext>
            </a:extLst>
          </p:cNvPr>
          <p:cNvSpPr/>
          <p:nvPr/>
        </p:nvSpPr>
        <p:spPr>
          <a:xfrm>
            <a:off x="8554453" y="4701219"/>
            <a:ext cx="469232" cy="688786"/>
          </a:xfrm>
          <a:prstGeom prst="actionButtonDocumen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Back or Previous 11">
            <a:hlinkClick r:id="" action="ppaction://hlinkshowjump?jump=previousslide" highlightClick="1"/>
            <a:extLst>
              <a:ext uri="{FF2B5EF4-FFF2-40B4-BE49-F238E27FC236}">
                <a16:creationId xmlns:a16="http://schemas.microsoft.com/office/drawing/2014/main" id="{1C8C6755-BE47-439A-9E80-F5D9891718C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DD7474-E259-475C-B23E-111AD5667D83}"/>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4" name="Action Button: Go Forward or Next 13">
            <a:hlinkClick r:id="" action="ppaction://hlinkshowjump?jump=nextslide" highlightClick="1"/>
            <a:extLst>
              <a:ext uri="{FF2B5EF4-FFF2-40B4-BE49-F238E27FC236}">
                <a16:creationId xmlns:a16="http://schemas.microsoft.com/office/drawing/2014/main" id="{9BE191AD-C02F-44C5-A71A-99829A623D92}"/>
              </a:ext>
            </a:extLst>
          </p:cNvPr>
          <p:cNvSpPr/>
          <p:nvPr/>
        </p:nvSpPr>
        <p:spPr>
          <a:xfrm>
            <a:off x="7638304"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8DB1D4-9661-4A63-83DF-3AAD018F09F2}"/>
              </a:ext>
            </a:extLst>
          </p:cNvPr>
          <p:cNvSpPr/>
          <p:nvPr/>
        </p:nvSpPr>
        <p:spPr>
          <a:xfrm>
            <a:off x="7412085"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NEXT</a:t>
            </a:r>
          </a:p>
        </p:txBody>
      </p:sp>
      <p:sp>
        <p:nvSpPr>
          <p:cNvPr id="16" name="Rectangle: Rounded Corners 15">
            <a:extLst>
              <a:ext uri="{FF2B5EF4-FFF2-40B4-BE49-F238E27FC236}">
                <a16:creationId xmlns:a16="http://schemas.microsoft.com/office/drawing/2014/main" id="{C0E824AA-855F-4046-BE83-386CE4DF6AEC}"/>
              </a:ext>
            </a:extLst>
          </p:cNvPr>
          <p:cNvSpPr/>
          <p:nvPr/>
        </p:nvSpPr>
        <p:spPr>
          <a:xfrm>
            <a:off x="132286" y="6068272"/>
            <a:ext cx="778518" cy="735712"/>
          </a:xfrm>
          <a:prstGeom prst="roundRect">
            <a:avLst/>
          </a:prstGeom>
          <a:noFill/>
          <a:ln w="57150">
            <a:solidFill>
              <a:srgbClr val="C00000"/>
            </a:solidFill>
            <a:extLst>
              <a:ext uri="{C807C97D-BFC1-408E-A445-0C87EB9F89A2}">
                <ask:lineSketchStyleProps xmlns:ask="http://schemas.microsoft.com/office/drawing/2018/sketchyshapes" sd="1219033472">
                  <a:custGeom>
                    <a:avLst/>
                    <a:gdLst>
                      <a:gd name="connsiteX0" fmla="*/ 0 w 976312"/>
                      <a:gd name="connsiteY0" fmla="*/ 136298 h 817772"/>
                      <a:gd name="connsiteX1" fmla="*/ 136298 w 976312"/>
                      <a:gd name="connsiteY1" fmla="*/ 0 h 817772"/>
                      <a:gd name="connsiteX2" fmla="*/ 502230 w 976312"/>
                      <a:gd name="connsiteY2" fmla="*/ 0 h 817772"/>
                      <a:gd name="connsiteX3" fmla="*/ 840014 w 976312"/>
                      <a:gd name="connsiteY3" fmla="*/ 0 h 817772"/>
                      <a:gd name="connsiteX4" fmla="*/ 976312 w 976312"/>
                      <a:gd name="connsiteY4" fmla="*/ 136298 h 817772"/>
                      <a:gd name="connsiteX5" fmla="*/ 976312 w 976312"/>
                      <a:gd name="connsiteY5" fmla="*/ 681474 h 817772"/>
                      <a:gd name="connsiteX6" fmla="*/ 840014 w 976312"/>
                      <a:gd name="connsiteY6" fmla="*/ 817772 h 817772"/>
                      <a:gd name="connsiteX7" fmla="*/ 488156 w 976312"/>
                      <a:gd name="connsiteY7" fmla="*/ 817772 h 817772"/>
                      <a:gd name="connsiteX8" fmla="*/ 136298 w 976312"/>
                      <a:gd name="connsiteY8" fmla="*/ 817772 h 817772"/>
                      <a:gd name="connsiteX9" fmla="*/ 0 w 976312"/>
                      <a:gd name="connsiteY9" fmla="*/ 681474 h 817772"/>
                      <a:gd name="connsiteX10" fmla="*/ 0 w 976312"/>
                      <a:gd name="connsiteY10" fmla="*/ 136298 h 8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6312" h="817772" extrusionOk="0">
                        <a:moveTo>
                          <a:pt x="0" y="136298"/>
                        </a:moveTo>
                        <a:cubicBezTo>
                          <a:pt x="-10031" y="54836"/>
                          <a:pt x="50892" y="3802"/>
                          <a:pt x="136298" y="0"/>
                        </a:cubicBezTo>
                        <a:cubicBezTo>
                          <a:pt x="213093" y="-2210"/>
                          <a:pt x="382050" y="38149"/>
                          <a:pt x="502230" y="0"/>
                        </a:cubicBezTo>
                        <a:cubicBezTo>
                          <a:pt x="622410" y="-38149"/>
                          <a:pt x="767507" y="28940"/>
                          <a:pt x="840014" y="0"/>
                        </a:cubicBezTo>
                        <a:cubicBezTo>
                          <a:pt x="909943" y="-2925"/>
                          <a:pt x="980847" y="63190"/>
                          <a:pt x="976312" y="136298"/>
                        </a:cubicBezTo>
                        <a:cubicBezTo>
                          <a:pt x="1033686" y="401125"/>
                          <a:pt x="962280" y="514611"/>
                          <a:pt x="976312" y="681474"/>
                        </a:cubicBezTo>
                        <a:cubicBezTo>
                          <a:pt x="984188" y="743932"/>
                          <a:pt x="907131" y="824941"/>
                          <a:pt x="840014" y="817772"/>
                        </a:cubicBezTo>
                        <a:cubicBezTo>
                          <a:pt x="693178" y="855215"/>
                          <a:pt x="595834" y="790666"/>
                          <a:pt x="488156" y="817772"/>
                        </a:cubicBezTo>
                        <a:cubicBezTo>
                          <a:pt x="380478" y="844878"/>
                          <a:pt x="207056" y="778108"/>
                          <a:pt x="136298" y="817772"/>
                        </a:cubicBezTo>
                        <a:cubicBezTo>
                          <a:pt x="43340" y="816761"/>
                          <a:pt x="4574" y="744206"/>
                          <a:pt x="0" y="681474"/>
                        </a:cubicBezTo>
                        <a:cubicBezTo>
                          <a:pt x="-23999" y="456333"/>
                          <a:pt x="18789" y="381307"/>
                          <a:pt x="0" y="1362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B456B4C-B53E-45C7-901E-F7B0F185952F}"/>
              </a:ext>
            </a:extLst>
          </p:cNvPr>
          <p:cNvSpPr/>
          <p:nvPr/>
        </p:nvSpPr>
        <p:spPr>
          <a:xfrm>
            <a:off x="7519737" y="6074741"/>
            <a:ext cx="778518" cy="71721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AD8CE4-1CEC-4BF6-A66E-FF73C759D20A}"/>
              </a:ext>
            </a:extLst>
          </p:cNvPr>
          <p:cNvSpPr/>
          <p:nvPr/>
        </p:nvSpPr>
        <p:spPr>
          <a:xfrm>
            <a:off x="8298255" y="5410681"/>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HANDOUT</a:t>
            </a:r>
          </a:p>
        </p:txBody>
      </p:sp>
      <p:sp>
        <p:nvSpPr>
          <p:cNvPr id="21" name="Rectangle 20">
            <a:extLst>
              <a:ext uri="{FF2B5EF4-FFF2-40B4-BE49-F238E27FC236}">
                <a16:creationId xmlns:a16="http://schemas.microsoft.com/office/drawing/2014/main" id="{4BBC4E2A-0AB5-43C8-9F0D-EF15999FECBB}"/>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
        <p:nvSpPr>
          <p:cNvPr id="23" name="Arrow: Right 22">
            <a:extLst>
              <a:ext uri="{FF2B5EF4-FFF2-40B4-BE49-F238E27FC236}">
                <a16:creationId xmlns:a16="http://schemas.microsoft.com/office/drawing/2014/main" id="{F49561DC-4083-45D4-9D8F-D8258E060FEB}"/>
              </a:ext>
            </a:extLst>
          </p:cNvPr>
          <p:cNvSpPr/>
          <p:nvPr/>
        </p:nvSpPr>
        <p:spPr>
          <a:xfrm>
            <a:off x="7710159" y="294522"/>
            <a:ext cx="675993" cy="3368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BB98EA20-A35B-4813-B4E8-1E7DA2A6B23F}"/>
              </a:ext>
            </a:extLst>
          </p:cNvPr>
          <p:cNvSpPr/>
          <p:nvPr/>
        </p:nvSpPr>
        <p:spPr>
          <a:xfrm>
            <a:off x="7712404" y="1425862"/>
            <a:ext cx="675993" cy="3368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ED8D8E31-0620-4A78-AAD3-290DF129B0DA}"/>
              </a:ext>
            </a:extLst>
          </p:cNvPr>
          <p:cNvSpPr/>
          <p:nvPr/>
        </p:nvSpPr>
        <p:spPr>
          <a:xfrm>
            <a:off x="7714926" y="4943401"/>
            <a:ext cx="675993" cy="33688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a:extLst>
              <a:ext uri="{FF2B5EF4-FFF2-40B4-BE49-F238E27FC236}">
                <a16:creationId xmlns:a16="http://schemas.microsoft.com/office/drawing/2014/main" id="{089C2A72-C392-4356-ABD3-AEB15B73C68A}"/>
              </a:ext>
            </a:extLst>
          </p:cNvPr>
          <p:cNvSpPr/>
          <p:nvPr/>
        </p:nvSpPr>
        <p:spPr>
          <a:xfrm>
            <a:off x="8390021" y="128337"/>
            <a:ext cx="609600" cy="694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8283C750-5580-4702-A20D-F6B4CF0FA1E4}"/>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8"/>
          <a:stretch>
            <a:fillRect/>
          </a:stretch>
        </p:blipFill>
        <p:spPr>
          <a:xfrm>
            <a:off x="8554453" y="1318557"/>
            <a:ext cx="609600" cy="609600"/>
          </a:xfrm>
          <a:prstGeom prst="rect">
            <a:avLst/>
          </a:prstGeom>
        </p:spPr>
      </p:pic>
    </p:spTree>
    <p:extLst>
      <p:ext uri="{BB962C8B-B14F-4D97-AF65-F5344CB8AC3E}">
        <p14:creationId xmlns:p14="http://schemas.microsoft.com/office/powerpoint/2010/main" val="2582919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5" fill="hold"/>
                                        <p:tgtEl>
                                          <p:spTgt spid="5"/>
                                        </p:tgtEl>
                                      </p:cBhvr>
                                    </p:cmd>
                                  </p:childTnLst>
                                </p:cTn>
                              </p:par>
                              <p:par>
                                <p:cTn id="7" presetID="21" presetClass="entr" presetSubtype="1" fill="hold" grpId="0" nodeType="withEffect">
                                  <p:stCondLst>
                                    <p:cond delay="4000"/>
                                  </p:stCondLst>
                                  <p:childTnLst>
                                    <p:set>
                                      <p:cBhvr>
                                        <p:cTn id="8" dur="1" fill="hold">
                                          <p:stCondLst>
                                            <p:cond delay="0"/>
                                          </p:stCondLst>
                                        </p:cTn>
                                        <p:tgtEl>
                                          <p:spTgt spid="16"/>
                                        </p:tgtEl>
                                        <p:attrNameLst>
                                          <p:attrName>style.visibility</p:attrName>
                                        </p:attrNameLst>
                                      </p:cBhvr>
                                      <p:to>
                                        <p:strVal val="visible"/>
                                      </p:to>
                                    </p:set>
                                    <p:animEffect transition="in" filter="wheel(1)">
                                      <p:cBhvr>
                                        <p:cTn id="9" dur="3750"/>
                                        <p:tgtEl>
                                          <p:spTgt spid="16"/>
                                        </p:tgtEl>
                                      </p:cBhvr>
                                    </p:animEffect>
                                  </p:childTnLst>
                                  <p:subTnLst>
                                    <p:set>
                                      <p:cBhvr override="childStyle">
                                        <p:cTn dur="1" fill="hold" display="0" masterRel="sameClick" afterEffect="1">
                                          <p:stCondLst>
                                            <p:cond evt="end" delay="0">
                                              <p:tn val="7"/>
                                            </p:cond>
                                          </p:stCondLst>
                                        </p:cTn>
                                        <p:tgtEl>
                                          <p:spTgt spid="16"/>
                                        </p:tgtEl>
                                        <p:attrNameLst>
                                          <p:attrName>style.visibility</p:attrName>
                                        </p:attrNameLst>
                                      </p:cBhvr>
                                      <p:to>
                                        <p:strVal val="hidden"/>
                                      </p:to>
                                    </p:set>
                                  </p:subTnLst>
                                </p:cTn>
                              </p:par>
                              <p:par>
                                <p:cTn id="10" presetID="21" presetClass="entr" presetSubtype="1" fill="hold" grpId="0" nodeType="withEffect">
                                  <p:stCondLst>
                                    <p:cond delay="400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3750"/>
                                        <p:tgtEl>
                                          <p:spTgt spid="17"/>
                                        </p:tgtEl>
                                      </p:cBhvr>
                                    </p:animEffect>
                                  </p:childTnLst>
                                  <p:subTnLst>
                                    <p:set>
                                      <p:cBhvr override="childStyle">
                                        <p:cTn dur="1" fill="hold" display="0" masterRel="sameClick" afterEffect="1">
                                          <p:stCondLst>
                                            <p:cond evt="end" delay="0">
                                              <p:tn val="10"/>
                                            </p:cond>
                                          </p:stCondLst>
                                        </p:cTn>
                                        <p:tgtEl>
                                          <p:spTgt spid="17"/>
                                        </p:tgtEl>
                                        <p:attrNameLst>
                                          <p:attrName>style.visibility</p:attrName>
                                        </p:attrNameLst>
                                      </p:cBhvr>
                                      <p:to>
                                        <p:strVal val="hidden"/>
                                      </p:to>
                                    </p:set>
                                  </p:subTnLst>
                                </p:cTn>
                              </p:par>
                              <p:par>
                                <p:cTn id="13" presetID="53" presetClass="entr" presetSubtype="16" fill="hold" grpId="0" nodeType="withEffect">
                                  <p:stCondLst>
                                    <p:cond delay="8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4000" fill="hold"/>
                                        <p:tgtEl>
                                          <p:spTgt spid="23"/>
                                        </p:tgtEl>
                                        <p:attrNameLst>
                                          <p:attrName>ppt_w</p:attrName>
                                        </p:attrNameLst>
                                      </p:cBhvr>
                                      <p:tavLst>
                                        <p:tav tm="0">
                                          <p:val>
                                            <p:fltVal val="0"/>
                                          </p:val>
                                        </p:tav>
                                        <p:tav tm="100000">
                                          <p:val>
                                            <p:strVal val="#ppt_w"/>
                                          </p:val>
                                        </p:tav>
                                      </p:tavLst>
                                    </p:anim>
                                    <p:anim calcmode="lin" valueType="num">
                                      <p:cBhvr>
                                        <p:cTn id="16" dur="4000" fill="hold"/>
                                        <p:tgtEl>
                                          <p:spTgt spid="23"/>
                                        </p:tgtEl>
                                        <p:attrNameLst>
                                          <p:attrName>ppt_h</p:attrName>
                                        </p:attrNameLst>
                                      </p:cBhvr>
                                      <p:tavLst>
                                        <p:tav tm="0">
                                          <p:val>
                                            <p:fltVal val="0"/>
                                          </p:val>
                                        </p:tav>
                                        <p:tav tm="100000">
                                          <p:val>
                                            <p:strVal val="#ppt_h"/>
                                          </p:val>
                                        </p:tav>
                                      </p:tavLst>
                                    </p:anim>
                                    <p:animEffect transition="in" filter="fade">
                                      <p:cBhvr>
                                        <p:cTn id="17" dur="4000"/>
                                        <p:tgtEl>
                                          <p:spTgt spid="23"/>
                                        </p:tgtEl>
                                      </p:cBhvr>
                                    </p:animEffect>
                                  </p:childTnLst>
                                  <p:subTnLst>
                                    <p:set>
                                      <p:cBhvr override="childStyle">
                                        <p:cTn dur="1" fill="hold" display="0" masterRel="sameClick" afterEffect="1">
                                          <p:stCondLst>
                                            <p:cond evt="end" delay="0">
                                              <p:tn val="13"/>
                                            </p:cond>
                                          </p:stCondLst>
                                        </p:cTn>
                                        <p:tgtEl>
                                          <p:spTgt spid="23"/>
                                        </p:tgtEl>
                                        <p:attrNameLst>
                                          <p:attrName>style.visibility</p:attrName>
                                        </p:attrNameLst>
                                      </p:cBhvr>
                                      <p:to>
                                        <p:strVal val="hidden"/>
                                      </p:to>
                                    </p:set>
                                  </p:subTnLst>
                                </p:cTn>
                              </p:par>
                              <p:par>
                                <p:cTn id="18" presetID="53" presetClass="entr" presetSubtype="16" fill="hold" grpId="0" nodeType="withEffect">
                                  <p:stCondLst>
                                    <p:cond delay="12250"/>
                                  </p:stCondLst>
                                  <p:childTnLst>
                                    <p:set>
                                      <p:cBhvr>
                                        <p:cTn id="19" dur="1" fill="hold">
                                          <p:stCondLst>
                                            <p:cond delay="0"/>
                                          </p:stCondLst>
                                        </p:cTn>
                                        <p:tgtEl>
                                          <p:spTgt spid="24"/>
                                        </p:tgtEl>
                                        <p:attrNameLst>
                                          <p:attrName>style.visibility</p:attrName>
                                        </p:attrNameLst>
                                      </p:cBhvr>
                                      <p:to>
                                        <p:strVal val="visible"/>
                                      </p:to>
                                    </p:set>
                                    <p:anim calcmode="lin" valueType="num">
                                      <p:cBhvr>
                                        <p:cTn id="20" dur="3000" fill="hold"/>
                                        <p:tgtEl>
                                          <p:spTgt spid="24"/>
                                        </p:tgtEl>
                                        <p:attrNameLst>
                                          <p:attrName>ppt_w</p:attrName>
                                        </p:attrNameLst>
                                      </p:cBhvr>
                                      <p:tavLst>
                                        <p:tav tm="0">
                                          <p:val>
                                            <p:fltVal val="0"/>
                                          </p:val>
                                        </p:tav>
                                        <p:tav tm="100000">
                                          <p:val>
                                            <p:strVal val="#ppt_w"/>
                                          </p:val>
                                        </p:tav>
                                      </p:tavLst>
                                    </p:anim>
                                    <p:anim calcmode="lin" valueType="num">
                                      <p:cBhvr>
                                        <p:cTn id="21" dur="3000" fill="hold"/>
                                        <p:tgtEl>
                                          <p:spTgt spid="24"/>
                                        </p:tgtEl>
                                        <p:attrNameLst>
                                          <p:attrName>ppt_h</p:attrName>
                                        </p:attrNameLst>
                                      </p:cBhvr>
                                      <p:tavLst>
                                        <p:tav tm="0">
                                          <p:val>
                                            <p:fltVal val="0"/>
                                          </p:val>
                                        </p:tav>
                                        <p:tav tm="100000">
                                          <p:val>
                                            <p:strVal val="#ppt_h"/>
                                          </p:val>
                                        </p:tav>
                                      </p:tavLst>
                                    </p:anim>
                                    <p:animEffect transition="in" filter="fade">
                                      <p:cBhvr>
                                        <p:cTn id="22" dur="3000"/>
                                        <p:tgtEl>
                                          <p:spTgt spid="24"/>
                                        </p:tgtEl>
                                      </p:cBhvr>
                                    </p:animEffect>
                                  </p:childTnLst>
                                  <p:subTnLst>
                                    <p:set>
                                      <p:cBhvr override="childStyle">
                                        <p:cTn dur="1" fill="hold" display="0" masterRel="sameClick" afterEffect="1">
                                          <p:stCondLst>
                                            <p:cond evt="end" delay="0">
                                              <p:tn val="18"/>
                                            </p:cond>
                                          </p:stCondLst>
                                        </p:cTn>
                                        <p:tgtEl>
                                          <p:spTgt spid="24"/>
                                        </p:tgtEl>
                                        <p:attrNameLst>
                                          <p:attrName>style.visibility</p:attrName>
                                        </p:attrNameLst>
                                      </p:cBhvr>
                                      <p:to>
                                        <p:strVal val="hidden"/>
                                      </p:to>
                                    </p:set>
                                  </p:subTnLst>
                                </p:cTn>
                              </p:par>
                              <p:par>
                                <p:cTn id="23" presetID="53" presetClass="entr" presetSubtype="16" fill="hold" grpId="0" nodeType="withEffect">
                                  <p:stCondLst>
                                    <p:cond delay="16500"/>
                                  </p:stCondLst>
                                  <p:childTnLst>
                                    <p:set>
                                      <p:cBhvr>
                                        <p:cTn id="24" dur="1" fill="hold">
                                          <p:stCondLst>
                                            <p:cond delay="0"/>
                                          </p:stCondLst>
                                        </p:cTn>
                                        <p:tgtEl>
                                          <p:spTgt spid="25"/>
                                        </p:tgtEl>
                                        <p:attrNameLst>
                                          <p:attrName>style.visibility</p:attrName>
                                        </p:attrNameLst>
                                      </p:cBhvr>
                                      <p:to>
                                        <p:strVal val="visible"/>
                                      </p:to>
                                    </p:set>
                                    <p:anim calcmode="lin" valueType="num">
                                      <p:cBhvr>
                                        <p:cTn id="25" dur="3000" fill="hold"/>
                                        <p:tgtEl>
                                          <p:spTgt spid="25"/>
                                        </p:tgtEl>
                                        <p:attrNameLst>
                                          <p:attrName>ppt_w</p:attrName>
                                        </p:attrNameLst>
                                      </p:cBhvr>
                                      <p:tavLst>
                                        <p:tav tm="0">
                                          <p:val>
                                            <p:fltVal val="0"/>
                                          </p:val>
                                        </p:tav>
                                        <p:tav tm="100000">
                                          <p:val>
                                            <p:strVal val="#ppt_w"/>
                                          </p:val>
                                        </p:tav>
                                      </p:tavLst>
                                    </p:anim>
                                    <p:anim calcmode="lin" valueType="num">
                                      <p:cBhvr>
                                        <p:cTn id="26" dur="3000" fill="hold"/>
                                        <p:tgtEl>
                                          <p:spTgt spid="25"/>
                                        </p:tgtEl>
                                        <p:attrNameLst>
                                          <p:attrName>ppt_h</p:attrName>
                                        </p:attrNameLst>
                                      </p:cBhvr>
                                      <p:tavLst>
                                        <p:tav tm="0">
                                          <p:val>
                                            <p:fltVal val="0"/>
                                          </p:val>
                                        </p:tav>
                                        <p:tav tm="100000">
                                          <p:val>
                                            <p:strVal val="#ppt_h"/>
                                          </p:val>
                                        </p:tav>
                                      </p:tavLst>
                                    </p:anim>
                                    <p:animEffect transition="in" filter="fade">
                                      <p:cBhvr>
                                        <p:cTn id="27" dur="3000"/>
                                        <p:tgtEl>
                                          <p:spTgt spid="25"/>
                                        </p:tgtEl>
                                      </p:cBhvr>
                                    </p:animEffect>
                                  </p:childTnLst>
                                  <p:subTnLst>
                                    <p:set>
                                      <p:cBhvr override="childStyle">
                                        <p:cTn dur="1" fill="hold" display="0" masterRel="sameClick" afterEffect="1">
                                          <p:stCondLst>
                                            <p:cond evt="end" delay="0">
                                              <p:tn val="23"/>
                                            </p:cond>
                                          </p:stCondLst>
                                        </p:cTn>
                                        <p:tgtEl>
                                          <p:spTgt spid="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16" grpId="0" animBg="1"/>
      <p:bldP spid="17" grpId="0" animBg="1"/>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dirty="0"/>
              <a:t>Attention</a:t>
            </a:r>
          </a:p>
        </p:txBody>
      </p:sp>
    </p:spTree>
    <p:extLst>
      <p:ext uri="{BB962C8B-B14F-4D97-AF65-F5344CB8AC3E}">
        <p14:creationId xmlns:p14="http://schemas.microsoft.com/office/powerpoint/2010/main" val="266021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dirty="0"/>
              <a:t>Relevance</a:t>
            </a:r>
          </a:p>
        </p:txBody>
      </p:sp>
      <p:pic>
        <p:nvPicPr>
          <p:cNvPr id="10" name="Recorded Sound">
            <a:hlinkClick r:id="" action="ppaction://media"/>
            <a:extLst>
              <a:ext uri="{FF2B5EF4-FFF2-40B4-BE49-F238E27FC236}">
                <a16:creationId xmlns:a16="http://schemas.microsoft.com/office/drawing/2014/main" id="{51E828E9-FE83-4A3B-8CAF-64CA5E3A9B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3800" y="1318558"/>
            <a:ext cx="609600" cy="609600"/>
          </a:xfrm>
          <a:prstGeom prst="rect">
            <a:avLst/>
          </a:prstGeom>
        </p:spPr>
      </p:pic>
      <p:sp>
        <p:nvSpPr>
          <p:cNvPr id="19" name="Rectangle 18">
            <a:extLst>
              <a:ext uri="{FF2B5EF4-FFF2-40B4-BE49-F238E27FC236}">
                <a16:creationId xmlns:a16="http://schemas.microsoft.com/office/drawing/2014/main" id="{615088D3-CC32-42A0-9F2F-33FCA9A2AF52}"/>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833976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extLst>
              <a:ext uri="{FF2B5EF4-FFF2-40B4-BE49-F238E27FC236}">
                <a16:creationId xmlns:a16="http://schemas.microsoft.com/office/drawing/2014/main" id="{D688B3C0-FDB7-49B5-9DC6-3FA4275B9941}"/>
              </a:ext>
            </a:extLst>
          </p:cNvPr>
          <p:cNvSpPr/>
          <p:nvPr/>
        </p:nvSpPr>
        <p:spPr>
          <a:xfrm>
            <a:off x="2589493" y="3766369"/>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dirty="0"/>
              <a:t>Confidence</a:t>
            </a:r>
          </a:p>
        </p:txBody>
      </p:sp>
      <p:pic>
        <p:nvPicPr>
          <p:cNvPr id="5" name="Recorded Sound">
            <a:hlinkClick r:id="" action="ppaction://media"/>
            <a:extLst>
              <a:ext uri="{FF2B5EF4-FFF2-40B4-BE49-F238E27FC236}">
                <a16:creationId xmlns:a16="http://schemas.microsoft.com/office/drawing/2014/main" id="{D1C06E63-975D-44AC-99D1-E78AA6FE2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242734"/>
            <a:ext cx="609600" cy="609600"/>
          </a:xfrm>
          <a:prstGeom prst="rect">
            <a:avLst/>
          </a:prstGeom>
        </p:spPr>
      </p:pic>
      <p:sp>
        <p:nvSpPr>
          <p:cNvPr id="19" name="Rectangle 18">
            <a:extLst>
              <a:ext uri="{FF2B5EF4-FFF2-40B4-BE49-F238E27FC236}">
                <a16:creationId xmlns:a16="http://schemas.microsoft.com/office/drawing/2014/main" id="{BACABF57-6200-4B88-A57C-95280B49E517}"/>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4051338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extLst>
              <a:ext uri="{FF2B5EF4-FFF2-40B4-BE49-F238E27FC236}">
                <a16:creationId xmlns:a16="http://schemas.microsoft.com/office/drawing/2014/main" id="{D688B3C0-FDB7-49B5-9DC6-3FA4275B9941}"/>
              </a:ext>
            </a:extLst>
          </p:cNvPr>
          <p:cNvSpPr/>
          <p:nvPr/>
        </p:nvSpPr>
        <p:spPr>
          <a:xfrm>
            <a:off x="2589493" y="3766369"/>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Confidence</a:t>
            </a:r>
          </a:p>
        </p:txBody>
      </p:sp>
      <p:sp>
        <p:nvSpPr>
          <p:cNvPr id="19" name="Rectangle 18">
            <a:extLst>
              <a:ext uri="{FF2B5EF4-FFF2-40B4-BE49-F238E27FC236}">
                <a16:creationId xmlns:a16="http://schemas.microsoft.com/office/drawing/2014/main" id="{FA665905-FF96-4478-B03D-770FBCFBB6FA}"/>
              </a:ext>
            </a:extLst>
          </p:cNvPr>
          <p:cNvSpPr/>
          <p:nvPr/>
        </p:nvSpPr>
        <p:spPr>
          <a:xfrm>
            <a:off x="2589493" y="5020378"/>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dirty="0"/>
              <a:t>Satisfaction</a:t>
            </a:r>
          </a:p>
        </p:txBody>
      </p:sp>
      <p:pic>
        <p:nvPicPr>
          <p:cNvPr id="5" name="Recorded Sound">
            <a:hlinkClick r:id="" action="ppaction://media"/>
            <a:extLst>
              <a:ext uri="{FF2B5EF4-FFF2-40B4-BE49-F238E27FC236}">
                <a16:creationId xmlns:a16="http://schemas.microsoft.com/office/drawing/2014/main" id="{FC02B8FF-C3FA-49B1-A80C-F5D873D36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242734"/>
            <a:ext cx="609600" cy="609600"/>
          </a:xfrm>
          <a:prstGeom prst="rect">
            <a:avLst/>
          </a:prstGeom>
        </p:spPr>
      </p:pic>
      <p:sp>
        <p:nvSpPr>
          <p:cNvPr id="20" name="Rectangle 19">
            <a:extLst>
              <a:ext uri="{FF2B5EF4-FFF2-40B4-BE49-F238E27FC236}">
                <a16:creationId xmlns:a16="http://schemas.microsoft.com/office/drawing/2014/main" id="{250DA72E-CF8C-447B-9F10-EFEEE6EB2A17}"/>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239426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extLst>
              <a:ext uri="{FF2B5EF4-FFF2-40B4-BE49-F238E27FC236}">
                <a16:creationId xmlns:a16="http://schemas.microsoft.com/office/drawing/2014/main" id="{D688B3C0-FDB7-49B5-9DC6-3FA4275B9941}"/>
              </a:ext>
            </a:extLst>
          </p:cNvPr>
          <p:cNvSpPr/>
          <p:nvPr/>
        </p:nvSpPr>
        <p:spPr>
          <a:xfrm>
            <a:off x="2589493" y="3766369"/>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Confidence</a:t>
            </a:r>
          </a:p>
        </p:txBody>
      </p:sp>
      <p:sp>
        <p:nvSpPr>
          <p:cNvPr id="19" name="Rectangle 18">
            <a:extLst>
              <a:ext uri="{FF2B5EF4-FFF2-40B4-BE49-F238E27FC236}">
                <a16:creationId xmlns:a16="http://schemas.microsoft.com/office/drawing/2014/main" id="{FA665905-FF96-4478-B03D-770FBCFBB6FA}"/>
              </a:ext>
            </a:extLst>
          </p:cNvPr>
          <p:cNvSpPr/>
          <p:nvPr/>
        </p:nvSpPr>
        <p:spPr>
          <a:xfrm>
            <a:off x="2589493" y="5020378"/>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Satisfaction</a:t>
            </a:r>
          </a:p>
        </p:txBody>
      </p:sp>
      <p:sp>
        <p:nvSpPr>
          <p:cNvPr id="20" name="Rectangle 19">
            <a:extLst>
              <a:ext uri="{FF2B5EF4-FFF2-40B4-BE49-F238E27FC236}">
                <a16:creationId xmlns:a16="http://schemas.microsoft.com/office/drawing/2014/main" id="{14EE78CC-A332-471F-90B8-5EDEE86A61AD}"/>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pic>
        <p:nvPicPr>
          <p:cNvPr id="10" name="Recorded Sound">
            <a:hlinkClick r:id="" action="ppaction://media"/>
            <a:extLst>
              <a:ext uri="{FF2B5EF4-FFF2-40B4-BE49-F238E27FC236}">
                <a16:creationId xmlns:a16="http://schemas.microsoft.com/office/drawing/2014/main" id="{6B61B289-81C4-45D1-BF8B-B7F2E55F25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237214"/>
            <a:ext cx="609600" cy="609600"/>
          </a:xfrm>
          <a:prstGeom prst="rect">
            <a:avLst/>
          </a:prstGeom>
        </p:spPr>
      </p:pic>
    </p:spTree>
    <p:extLst>
      <p:ext uri="{BB962C8B-B14F-4D97-AF65-F5344CB8AC3E}">
        <p14:creationId xmlns:p14="http://schemas.microsoft.com/office/powerpoint/2010/main" val="804463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18" name="Rectangle 17">
            <a:extLst>
              <a:ext uri="{FF2B5EF4-FFF2-40B4-BE49-F238E27FC236}">
                <a16:creationId xmlns:a16="http://schemas.microsoft.com/office/drawing/2014/main" id="{319513F7-F409-4830-9E01-86913C779D46}"/>
              </a:ext>
            </a:extLst>
          </p:cNvPr>
          <p:cNvSpPr/>
          <p:nvPr/>
        </p:nvSpPr>
        <p:spPr>
          <a:xfrm>
            <a:off x="142411" y="1160211"/>
            <a:ext cx="6220289" cy="1195976"/>
          </a:xfrm>
          <a:prstGeom prst="rect">
            <a:avLst/>
          </a:prstGeom>
          <a:solidFill>
            <a:schemeClr val="accent1">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
            </a:r>
            <a:r>
              <a:rPr lang="en-US" sz="9600" dirty="0">
                <a:solidFill>
                  <a:schemeClr val="tx1">
                    <a:lumMod val="50000"/>
                    <a:lumOff val="50000"/>
                  </a:schemeClr>
                </a:solidFill>
              </a:rPr>
              <a:t>ttention</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   </a:t>
            </a:r>
          </a:p>
        </p:txBody>
      </p:sp>
      <p:pic>
        <p:nvPicPr>
          <p:cNvPr id="10" name="Picture 9" descr="People in classroom">
            <a:extLst>
              <a:ext uri="{FF2B5EF4-FFF2-40B4-BE49-F238E27FC236}">
                <a16:creationId xmlns:a16="http://schemas.microsoft.com/office/drawing/2014/main" id="{C30222D2-5FE0-4D29-BDED-141B7A4BB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0457" y="2687271"/>
            <a:ext cx="4769865" cy="3154597"/>
          </a:xfrm>
          <a:prstGeom prst="rect">
            <a:avLst/>
          </a:prstGeom>
          <a:ln>
            <a:noFill/>
          </a:ln>
          <a:effectLst>
            <a:outerShdw blurRad="190500" algn="tl" rotWithShape="0">
              <a:srgbClr val="000000">
                <a:alpha val="70000"/>
              </a:srgbClr>
            </a:outerShdw>
          </a:effectLst>
        </p:spPr>
      </p:pic>
      <p:sp>
        <p:nvSpPr>
          <p:cNvPr id="15" name="Action Button: Go Forward or Next 14">
            <a:hlinkClick r:id="" action="ppaction://hlinkshowjump?jump=nextslide" highlightClick="1"/>
            <a:extLst>
              <a:ext uri="{FF2B5EF4-FFF2-40B4-BE49-F238E27FC236}">
                <a16:creationId xmlns:a16="http://schemas.microsoft.com/office/drawing/2014/main" id="{71380E67-ECF3-41DE-A22E-FDC701ED2CD9}"/>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FEE87F-AA84-401B-957E-D5C8EE045A10}"/>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pic>
        <p:nvPicPr>
          <p:cNvPr id="5" name="Recorded Sound">
            <a:hlinkClick r:id="" action="ppaction://media"/>
            <a:extLst>
              <a:ext uri="{FF2B5EF4-FFF2-40B4-BE49-F238E27FC236}">
                <a16:creationId xmlns:a16="http://schemas.microsoft.com/office/drawing/2014/main" id="{5D2A0D5E-B2E3-4FE7-B492-C94EC9E598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2" name="Rectangle 11">
            <a:extLst>
              <a:ext uri="{FF2B5EF4-FFF2-40B4-BE49-F238E27FC236}">
                <a16:creationId xmlns:a16="http://schemas.microsoft.com/office/drawing/2014/main" id="{059E7AB5-4FCE-473A-9E13-E6D60840940C}"/>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91470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A4F5A-FB37-49E5-9ABC-7A77F1E381AF}"/>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0E8991C-9827-4671-BEA1-78D8504C8737}"/>
              </a:ext>
            </a:extLst>
          </p:cNvPr>
          <p:cNvSpPr>
            <a:spLocks noGrp="1"/>
          </p:cNvSpPr>
          <p:nvPr>
            <p:ph type="body" sz="quarter" idx="11"/>
          </p:nvPr>
        </p:nvSpPr>
        <p:spPr/>
        <p:txBody>
          <a:bodyPr>
            <a:noAutofit/>
          </a:bodyPr>
          <a:lstStyle/>
          <a:p>
            <a:r>
              <a:rPr lang="en-US" sz="6000" dirty="0"/>
              <a:t>2</a:t>
            </a:r>
          </a:p>
        </p:txBody>
      </p:sp>
      <p:sp>
        <p:nvSpPr>
          <p:cNvPr id="7" name="Rectangle 6">
            <a:extLst>
              <a:ext uri="{FF2B5EF4-FFF2-40B4-BE49-F238E27FC236}">
                <a16:creationId xmlns:a16="http://schemas.microsoft.com/office/drawing/2014/main" id="{13E2B2FD-DA41-4B09-B482-CBBE6166014C}"/>
              </a:ext>
            </a:extLst>
          </p:cNvPr>
          <p:cNvSpPr/>
          <p:nvPr/>
        </p:nvSpPr>
        <p:spPr>
          <a:xfrm>
            <a:off x="142411" y="1160211"/>
            <a:ext cx="6220289" cy="1195976"/>
          </a:xfrm>
          <a:prstGeom prst="rect">
            <a:avLst/>
          </a:prstGeom>
          <a:solidFill>
            <a:schemeClr val="accent1">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
            </a:r>
            <a:r>
              <a:rPr lang="en-US" sz="9600" dirty="0">
                <a:solidFill>
                  <a:schemeClr val="tx1">
                    <a:lumMod val="50000"/>
                    <a:lumOff val="50000"/>
                  </a:schemeClr>
                </a:solidFill>
              </a:rPr>
              <a:t>ttention</a:t>
            </a:r>
          </a:p>
        </p:txBody>
      </p:sp>
      <p:sp>
        <p:nvSpPr>
          <p:cNvPr id="8" name="Rectangle 7">
            <a:extLst>
              <a:ext uri="{FF2B5EF4-FFF2-40B4-BE49-F238E27FC236}">
                <a16:creationId xmlns:a16="http://schemas.microsoft.com/office/drawing/2014/main" id="{CB88CE1E-7D55-465C-BC0D-1D7B13C8CB1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   </a:t>
            </a:r>
          </a:p>
        </p:txBody>
      </p:sp>
      <p:sp>
        <p:nvSpPr>
          <p:cNvPr id="9" name="Action Button: Go Back or Previous 8">
            <a:hlinkClick r:id="" action="ppaction://hlinkshowjump?jump=previousslide" highlightClick="1"/>
            <a:extLst>
              <a:ext uri="{FF2B5EF4-FFF2-40B4-BE49-F238E27FC236}">
                <a16:creationId xmlns:a16="http://schemas.microsoft.com/office/drawing/2014/main" id="{A857ED80-0D31-4BD0-9C1E-9E2086B0303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08273B-40DB-4228-BF77-2ACEE5D72029}"/>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0" name="Rectangle 19">
            <a:hlinkHover r:id="rId5" action="ppaction://hlinksldjump"/>
            <a:extLst>
              <a:ext uri="{FF2B5EF4-FFF2-40B4-BE49-F238E27FC236}">
                <a16:creationId xmlns:a16="http://schemas.microsoft.com/office/drawing/2014/main" id="{D508054C-94D0-4ADF-BF68-F7D00CCAD497}"/>
              </a:ext>
            </a:extLst>
          </p:cNvPr>
          <p:cNvSpPr/>
          <p:nvPr/>
        </p:nvSpPr>
        <p:spPr>
          <a:xfrm>
            <a:off x="5756346" y="2999110"/>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Maintain Attention</a:t>
            </a:r>
          </a:p>
        </p:txBody>
      </p:sp>
      <p:sp>
        <p:nvSpPr>
          <p:cNvPr id="21" name="Rectangle 20">
            <a:hlinkHover r:id="rId6" action="ppaction://hlinksldjump"/>
            <a:extLst>
              <a:ext uri="{FF2B5EF4-FFF2-40B4-BE49-F238E27FC236}">
                <a16:creationId xmlns:a16="http://schemas.microsoft.com/office/drawing/2014/main" id="{68281CD9-C1B8-42A5-9317-FDE21538FAA7}"/>
              </a:ext>
            </a:extLst>
          </p:cNvPr>
          <p:cNvSpPr/>
          <p:nvPr/>
        </p:nvSpPr>
        <p:spPr>
          <a:xfrm>
            <a:off x="304428" y="3050824"/>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Capture Interest</a:t>
            </a:r>
          </a:p>
        </p:txBody>
      </p:sp>
      <p:sp>
        <p:nvSpPr>
          <p:cNvPr id="22" name="Rectangle 21">
            <a:hlinkHover r:id="rId7" action="ppaction://hlinksldjump"/>
            <a:extLst>
              <a:ext uri="{FF2B5EF4-FFF2-40B4-BE49-F238E27FC236}">
                <a16:creationId xmlns:a16="http://schemas.microsoft.com/office/drawing/2014/main" id="{461EA3ED-50B3-4D1D-BEE6-AA22DEDB0264}"/>
              </a:ext>
            </a:extLst>
          </p:cNvPr>
          <p:cNvSpPr/>
          <p:nvPr/>
        </p:nvSpPr>
        <p:spPr>
          <a:xfrm>
            <a:off x="3030387" y="2975620"/>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Stimulate Curiosity</a:t>
            </a:r>
          </a:p>
        </p:txBody>
      </p:sp>
      <p:pic>
        <p:nvPicPr>
          <p:cNvPr id="24" name="Recorded Sound">
            <a:hlinkClick r:id="" action="ppaction://media"/>
            <a:extLst>
              <a:ext uri="{FF2B5EF4-FFF2-40B4-BE49-F238E27FC236}">
                <a16:creationId xmlns:a16="http://schemas.microsoft.com/office/drawing/2014/main" id="{16318F29-A7E4-49F0-A450-DA02CCF2D4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42734"/>
            <a:ext cx="609600" cy="609600"/>
          </a:xfrm>
          <a:prstGeom prst="rect">
            <a:avLst/>
          </a:prstGeom>
        </p:spPr>
      </p:pic>
      <p:sp>
        <p:nvSpPr>
          <p:cNvPr id="25" name="Rectangle 24">
            <a:extLst>
              <a:ext uri="{FF2B5EF4-FFF2-40B4-BE49-F238E27FC236}">
                <a16:creationId xmlns:a16="http://schemas.microsoft.com/office/drawing/2014/main" id="{B5D7470C-5E35-4D79-940A-F776A4710590}"/>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55362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A4F5A-FB37-49E5-9ABC-7A77F1E381AF}"/>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0E8991C-9827-4671-BEA1-78D8504C8737}"/>
              </a:ext>
            </a:extLst>
          </p:cNvPr>
          <p:cNvSpPr>
            <a:spLocks noGrp="1"/>
          </p:cNvSpPr>
          <p:nvPr>
            <p:ph type="body" sz="quarter" idx="11"/>
          </p:nvPr>
        </p:nvSpPr>
        <p:spPr/>
        <p:txBody>
          <a:bodyPr>
            <a:noAutofit/>
          </a:bodyPr>
          <a:lstStyle/>
          <a:p>
            <a:r>
              <a:rPr lang="en-US" sz="6000" dirty="0"/>
              <a:t>2</a:t>
            </a:r>
          </a:p>
        </p:txBody>
      </p:sp>
      <p:sp>
        <p:nvSpPr>
          <p:cNvPr id="7" name="Rectangle 6">
            <a:extLst>
              <a:ext uri="{FF2B5EF4-FFF2-40B4-BE49-F238E27FC236}">
                <a16:creationId xmlns:a16="http://schemas.microsoft.com/office/drawing/2014/main" id="{13E2B2FD-DA41-4B09-B482-CBBE6166014C}"/>
              </a:ext>
            </a:extLst>
          </p:cNvPr>
          <p:cNvSpPr/>
          <p:nvPr/>
        </p:nvSpPr>
        <p:spPr>
          <a:xfrm>
            <a:off x="142411" y="1160211"/>
            <a:ext cx="6220289" cy="1195976"/>
          </a:xfrm>
          <a:prstGeom prst="rect">
            <a:avLst/>
          </a:prstGeom>
          <a:solidFill>
            <a:schemeClr val="accent1">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
            </a:r>
            <a:r>
              <a:rPr lang="en-US" sz="9600" dirty="0">
                <a:solidFill>
                  <a:schemeClr val="tx1">
                    <a:lumMod val="50000"/>
                    <a:lumOff val="50000"/>
                  </a:schemeClr>
                </a:solidFill>
              </a:rPr>
              <a:t>ttention</a:t>
            </a:r>
          </a:p>
        </p:txBody>
      </p:sp>
      <p:sp>
        <p:nvSpPr>
          <p:cNvPr id="8" name="Rectangle 7">
            <a:extLst>
              <a:ext uri="{FF2B5EF4-FFF2-40B4-BE49-F238E27FC236}">
                <a16:creationId xmlns:a16="http://schemas.microsoft.com/office/drawing/2014/main" id="{CB88CE1E-7D55-465C-BC0D-1D7B13C8CB1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   </a:t>
            </a:r>
          </a:p>
        </p:txBody>
      </p:sp>
      <p:sp>
        <p:nvSpPr>
          <p:cNvPr id="9" name="Action Button: Go Back or Previous 8">
            <a:hlinkClick r:id="" action="ppaction://hlinkshowjump?jump=previousslide" highlightClick="1"/>
            <a:extLst>
              <a:ext uri="{FF2B5EF4-FFF2-40B4-BE49-F238E27FC236}">
                <a16:creationId xmlns:a16="http://schemas.microsoft.com/office/drawing/2014/main" id="{A857ED80-0D31-4BD0-9C1E-9E2086B0303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08273B-40DB-4228-BF77-2ACEE5D72029}"/>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0" name="Rectangle 19">
            <a:hlinkHover r:id="rId5" action="ppaction://hlinksldjump"/>
            <a:extLst>
              <a:ext uri="{FF2B5EF4-FFF2-40B4-BE49-F238E27FC236}">
                <a16:creationId xmlns:a16="http://schemas.microsoft.com/office/drawing/2014/main" id="{D508054C-94D0-4ADF-BF68-F7D00CCAD497}"/>
              </a:ext>
            </a:extLst>
          </p:cNvPr>
          <p:cNvSpPr/>
          <p:nvPr/>
        </p:nvSpPr>
        <p:spPr>
          <a:xfrm>
            <a:off x="5756346" y="2999110"/>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Maintain Attention</a:t>
            </a:r>
          </a:p>
        </p:txBody>
      </p:sp>
      <p:sp>
        <p:nvSpPr>
          <p:cNvPr id="21" name="Rectangle 20">
            <a:hlinkHover r:id="rId6" action="ppaction://hlinksldjump"/>
            <a:extLst>
              <a:ext uri="{FF2B5EF4-FFF2-40B4-BE49-F238E27FC236}">
                <a16:creationId xmlns:a16="http://schemas.microsoft.com/office/drawing/2014/main" id="{68281CD9-C1B8-42A5-9317-FDE21538FAA7}"/>
              </a:ext>
            </a:extLst>
          </p:cNvPr>
          <p:cNvSpPr/>
          <p:nvPr/>
        </p:nvSpPr>
        <p:spPr>
          <a:xfrm>
            <a:off x="304428" y="3050824"/>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Capture Interest</a:t>
            </a:r>
          </a:p>
        </p:txBody>
      </p:sp>
      <p:sp>
        <p:nvSpPr>
          <p:cNvPr id="22" name="Rectangle 21">
            <a:hlinkHover r:id="rId6" action="ppaction://hlinksldjump"/>
            <a:extLst>
              <a:ext uri="{FF2B5EF4-FFF2-40B4-BE49-F238E27FC236}">
                <a16:creationId xmlns:a16="http://schemas.microsoft.com/office/drawing/2014/main" id="{461EA3ED-50B3-4D1D-BEE6-AA22DEDB0264}"/>
              </a:ext>
            </a:extLst>
          </p:cNvPr>
          <p:cNvSpPr/>
          <p:nvPr/>
        </p:nvSpPr>
        <p:spPr>
          <a:xfrm>
            <a:off x="3039842" y="3050824"/>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Stimulate Curiosity</a:t>
            </a:r>
          </a:p>
        </p:txBody>
      </p:sp>
      <p:sp>
        <p:nvSpPr>
          <p:cNvPr id="11" name="Rectangle 10">
            <a:extLst>
              <a:ext uri="{FF2B5EF4-FFF2-40B4-BE49-F238E27FC236}">
                <a16:creationId xmlns:a16="http://schemas.microsoft.com/office/drawing/2014/main" id="{25584B73-F5EF-4022-AA06-FDE050087620}"/>
              </a:ext>
            </a:extLst>
          </p:cNvPr>
          <p:cNvSpPr/>
          <p:nvPr/>
        </p:nvSpPr>
        <p:spPr>
          <a:xfrm>
            <a:off x="255768" y="2977195"/>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Use element of surprise</a:t>
            </a:r>
            <a:r>
              <a:rPr lang="en-US" sz="1600" dirty="0"/>
              <a:t>. Example: if training defensive driving- show a video of a crash</a:t>
            </a:r>
          </a:p>
          <a:p>
            <a:pPr marL="168275" indent="-168275" algn="l">
              <a:buFont typeface="Arial" panose="020B0604020202020204" pitchFamily="34" charset="0"/>
              <a:buChar char="•"/>
            </a:pPr>
            <a:r>
              <a:rPr lang="en-US" sz="1600" b="1" dirty="0"/>
              <a:t>Ask a question</a:t>
            </a:r>
            <a:r>
              <a:rPr lang="en-US" sz="1600" dirty="0"/>
              <a:t>.   Example: ask learners a question about their experiences with driving</a:t>
            </a:r>
          </a:p>
          <a:p>
            <a:pPr marL="168275" indent="-168275" algn="l">
              <a:buFont typeface="Arial" panose="020B0604020202020204" pitchFamily="34" charset="0"/>
              <a:buChar char="•"/>
            </a:pPr>
            <a:r>
              <a:rPr lang="en-US" sz="1600" b="1" dirty="0"/>
              <a:t>Use humor</a:t>
            </a:r>
            <a:r>
              <a:rPr lang="en-US" sz="1600" dirty="0"/>
              <a:t>.          Example: Without going overboard, insert light humor</a:t>
            </a:r>
          </a:p>
        </p:txBody>
      </p:sp>
      <p:pic>
        <p:nvPicPr>
          <p:cNvPr id="13" name="Recorded Sound">
            <a:hlinkClick r:id="" action="ppaction://media"/>
            <a:extLst>
              <a:ext uri="{FF2B5EF4-FFF2-40B4-BE49-F238E27FC236}">
                <a16:creationId xmlns:a16="http://schemas.microsoft.com/office/drawing/2014/main" id="{7018868E-8624-4E52-86B6-C733094216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242734"/>
            <a:ext cx="609600" cy="609600"/>
          </a:xfrm>
          <a:prstGeom prst="rect">
            <a:avLst/>
          </a:prstGeom>
        </p:spPr>
      </p:pic>
      <p:sp>
        <p:nvSpPr>
          <p:cNvPr id="14" name="Rectangle 13">
            <a:extLst>
              <a:ext uri="{FF2B5EF4-FFF2-40B4-BE49-F238E27FC236}">
                <a16:creationId xmlns:a16="http://schemas.microsoft.com/office/drawing/2014/main" id="{741A2782-FD44-4F5A-996B-DD88E16BCF9F}"/>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3054959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9"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A4F5A-FB37-49E5-9ABC-7A77F1E381AF}"/>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0E8991C-9827-4671-BEA1-78D8504C8737}"/>
              </a:ext>
            </a:extLst>
          </p:cNvPr>
          <p:cNvSpPr>
            <a:spLocks noGrp="1"/>
          </p:cNvSpPr>
          <p:nvPr>
            <p:ph type="body" sz="quarter" idx="11"/>
          </p:nvPr>
        </p:nvSpPr>
        <p:spPr/>
        <p:txBody>
          <a:bodyPr>
            <a:noAutofit/>
          </a:bodyPr>
          <a:lstStyle/>
          <a:p>
            <a:r>
              <a:rPr lang="en-US" sz="6000" dirty="0"/>
              <a:t>2</a:t>
            </a:r>
          </a:p>
        </p:txBody>
      </p:sp>
      <p:sp>
        <p:nvSpPr>
          <p:cNvPr id="7" name="Rectangle 6">
            <a:extLst>
              <a:ext uri="{FF2B5EF4-FFF2-40B4-BE49-F238E27FC236}">
                <a16:creationId xmlns:a16="http://schemas.microsoft.com/office/drawing/2014/main" id="{13E2B2FD-DA41-4B09-B482-CBBE6166014C}"/>
              </a:ext>
            </a:extLst>
          </p:cNvPr>
          <p:cNvSpPr/>
          <p:nvPr/>
        </p:nvSpPr>
        <p:spPr>
          <a:xfrm>
            <a:off x="142411" y="1160211"/>
            <a:ext cx="6220289" cy="1195976"/>
          </a:xfrm>
          <a:prstGeom prst="rect">
            <a:avLst/>
          </a:prstGeom>
          <a:solidFill>
            <a:schemeClr val="accent1">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
            </a:r>
            <a:r>
              <a:rPr lang="en-US" sz="9600" dirty="0">
                <a:solidFill>
                  <a:schemeClr val="tx1">
                    <a:lumMod val="50000"/>
                    <a:lumOff val="50000"/>
                  </a:schemeClr>
                </a:solidFill>
              </a:rPr>
              <a:t>ttention</a:t>
            </a:r>
          </a:p>
        </p:txBody>
      </p:sp>
      <p:sp>
        <p:nvSpPr>
          <p:cNvPr id="8" name="Rectangle 7">
            <a:extLst>
              <a:ext uri="{FF2B5EF4-FFF2-40B4-BE49-F238E27FC236}">
                <a16:creationId xmlns:a16="http://schemas.microsoft.com/office/drawing/2014/main" id="{CB88CE1E-7D55-465C-BC0D-1D7B13C8CB1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   </a:t>
            </a:r>
          </a:p>
        </p:txBody>
      </p:sp>
      <p:sp>
        <p:nvSpPr>
          <p:cNvPr id="9" name="Action Button: Go Back or Previous 8">
            <a:hlinkClick r:id="" action="ppaction://hlinkshowjump?jump=previousslide" highlightClick="1"/>
            <a:extLst>
              <a:ext uri="{FF2B5EF4-FFF2-40B4-BE49-F238E27FC236}">
                <a16:creationId xmlns:a16="http://schemas.microsoft.com/office/drawing/2014/main" id="{A857ED80-0D31-4BD0-9C1E-9E2086B0303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08273B-40DB-4228-BF77-2ACEE5D72029}"/>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0" name="Rectangle 19">
            <a:hlinkHover r:id="rId5" action="ppaction://hlinksldjump"/>
            <a:extLst>
              <a:ext uri="{FF2B5EF4-FFF2-40B4-BE49-F238E27FC236}">
                <a16:creationId xmlns:a16="http://schemas.microsoft.com/office/drawing/2014/main" id="{D508054C-94D0-4ADF-BF68-F7D00CCAD497}"/>
              </a:ext>
            </a:extLst>
          </p:cNvPr>
          <p:cNvSpPr/>
          <p:nvPr/>
        </p:nvSpPr>
        <p:spPr>
          <a:xfrm>
            <a:off x="5756346" y="2999110"/>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Maintain Attention</a:t>
            </a:r>
          </a:p>
        </p:txBody>
      </p:sp>
      <p:sp>
        <p:nvSpPr>
          <p:cNvPr id="21" name="Rectangle 20">
            <a:hlinkHover r:id="rId6" action="ppaction://hlinksldjump"/>
            <a:extLst>
              <a:ext uri="{FF2B5EF4-FFF2-40B4-BE49-F238E27FC236}">
                <a16:creationId xmlns:a16="http://schemas.microsoft.com/office/drawing/2014/main" id="{68281CD9-C1B8-42A5-9317-FDE21538FAA7}"/>
              </a:ext>
            </a:extLst>
          </p:cNvPr>
          <p:cNvSpPr/>
          <p:nvPr/>
        </p:nvSpPr>
        <p:spPr>
          <a:xfrm>
            <a:off x="304428" y="3050824"/>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Capture Interest</a:t>
            </a:r>
          </a:p>
        </p:txBody>
      </p:sp>
      <p:sp>
        <p:nvSpPr>
          <p:cNvPr id="22" name="Rectangle 21">
            <a:extLst>
              <a:ext uri="{FF2B5EF4-FFF2-40B4-BE49-F238E27FC236}">
                <a16:creationId xmlns:a16="http://schemas.microsoft.com/office/drawing/2014/main" id="{461EA3ED-50B3-4D1D-BEE6-AA22DEDB0264}"/>
              </a:ext>
            </a:extLst>
          </p:cNvPr>
          <p:cNvSpPr/>
          <p:nvPr/>
        </p:nvSpPr>
        <p:spPr>
          <a:xfrm>
            <a:off x="3039842" y="3050824"/>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Stimulate Curiosity</a:t>
            </a:r>
          </a:p>
        </p:txBody>
      </p:sp>
      <p:sp>
        <p:nvSpPr>
          <p:cNvPr id="11" name="Rectangle 10">
            <a:extLst>
              <a:ext uri="{FF2B5EF4-FFF2-40B4-BE49-F238E27FC236}">
                <a16:creationId xmlns:a16="http://schemas.microsoft.com/office/drawing/2014/main" id="{DAB9E759-8D1E-44C5-9315-53322A5413FE}"/>
              </a:ext>
            </a:extLst>
          </p:cNvPr>
          <p:cNvSpPr/>
          <p:nvPr/>
        </p:nvSpPr>
        <p:spPr>
          <a:xfrm>
            <a:off x="2966274" y="2993993"/>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Create curiosity. </a:t>
            </a:r>
            <a:r>
              <a:rPr lang="en-US" sz="1600" dirty="0"/>
              <a:t> Example: ask how many people do you think lose their life a day in SC because of crashes</a:t>
            </a:r>
          </a:p>
          <a:p>
            <a:pPr marL="168275" indent="-168275" algn="l">
              <a:buFont typeface="Arial" panose="020B0604020202020204" pitchFamily="34" charset="0"/>
              <a:buChar char="•"/>
            </a:pPr>
            <a:r>
              <a:rPr lang="en-US" sz="1600" b="1" dirty="0"/>
              <a:t>Create suspense. </a:t>
            </a:r>
            <a:r>
              <a:rPr lang="en-US" sz="1600" dirty="0"/>
              <a:t>Example: ask a question early in the session, but don’t reveal the answer until a little later in the session. </a:t>
            </a:r>
          </a:p>
        </p:txBody>
      </p:sp>
      <p:pic>
        <p:nvPicPr>
          <p:cNvPr id="12" name="Recorded Sound">
            <a:hlinkClick r:id="" action="ppaction://media"/>
            <a:extLst>
              <a:ext uri="{FF2B5EF4-FFF2-40B4-BE49-F238E27FC236}">
                <a16:creationId xmlns:a16="http://schemas.microsoft.com/office/drawing/2014/main" id="{C74E6962-A11D-43A8-8668-8D2E7B9E8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242734"/>
            <a:ext cx="609600" cy="609600"/>
          </a:xfrm>
          <a:prstGeom prst="rect">
            <a:avLst/>
          </a:prstGeom>
        </p:spPr>
      </p:pic>
      <p:sp>
        <p:nvSpPr>
          <p:cNvPr id="13" name="Rectangle 12">
            <a:extLst>
              <a:ext uri="{FF2B5EF4-FFF2-40B4-BE49-F238E27FC236}">
                <a16:creationId xmlns:a16="http://schemas.microsoft.com/office/drawing/2014/main" id="{3079D4AF-27C1-45BE-818D-3618E520B99F}"/>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705608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A4F5A-FB37-49E5-9ABC-7A77F1E381AF}"/>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0E8991C-9827-4671-BEA1-78D8504C8737}"/>
              </a:ext>
            </a:extLst>
          </p:cNvPr>
          <p:cNvSpPr>
            <a:spLocks noGrp="1"/>
          </p:cNvSpPr>
          <p:nvPr>
            <p:ph type="body" sz="quarter" idx="11"/>
          </p:nvPr>
        </p:nvSpPr>
        <p:spPr/>
        <p:txBody>
          <a:bodyPr>
            <a:noAutofit/>
          </a:bodyPr>
          <a:lstStyle/>
          <a:p>
            <a:r>
              <a:rPr lang="en-US" sz="6000" dirty="0"/>
              <a:t>2</a:t>
            </a:r>
          </a:p>
        </p:txBody>
      </p:sp>
      <p:sp>
        <p:nvSpPr>
          <p:cNvPr id="7" name="Rectangle 6">
            <a:extLst>
              <a:ext uri="{FF2B5EF4-FFF2-40B4-BE49-F238E27FC236}">
                <a16:creationId xmlns:a16="http://schemas.microsoft.com/office/drawing/2014/main" id="{13E2B2FD-DA41-4B09-B482-CBBE6166014C}"/>
              </a:ext>
            </a:extLst>
          </p:cNvPr>
          <p:cNvSpPr/>
          <p:nvPr/>
        </p:nvSpPr>
        <p:spPr>
          <a:xfrm>
            <a:off x="142411" y="1160211"/>
            <a:ext cx="6220289" cy="1195976"/>
          </a:xfrm>
          <a:prstGeom prst="rect">
            <a:avLst/>
          </a:prstGeom>
          <a:solidFill>
            <a:schemeClr val="accent1">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
            </a:r>
            <a:r>
              <a:rPr lang="en-US" sz="9600" dirty="0">
                <a:solidFill>
                  <a:schemeClr val="tx1">
                    <a:lumMod val="50000"/>
                    <a:lumOff val="50000"/>
                  </a:schemeClr>
                </a:solidFill>
              </a:rPr>
              <a:t>ttention</a:t>
            </a:r>
          </a:p>
        </p:txBody>
      </p:sp>
      <p:sp>
        <p:nvSpPr>
          <p:cNvPr id="8" name="Rectangle 7">
            <a:extLst>
              <a:ext uri="{FF2B5EF4-FFF2-40B4-BE49-F238E27FC236}">
                <a16:creationId xmlns:a16="http://schemas.microsoft.com/office/drawing/2014/main" id="{CB88CE1E-7D55-465C-BC0D-1D7B13C8CB1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   </a:t>
            </a:r>
          </a:p>
        </p:txBody>
      </p:sp>
      <p:sp>
        <p:nvSpPr>
          <p:cNvPr id="9" name="Action Button: Go Back or Previous 8">
            <a:hlinkClick r:id="" action="ppaction://hlinkshowjump?jump=previousslide" highlightClick="1"/>
            <a:extLst>
              <a:ext uri="{FF2B5EF4-FFF2-40B4-BE49-F238E27FC236}">
                <a16:creationId xmlns:a16="http://schemas.microsoft.com/office/drawing/2014/main" id="{A857ED80-0D31-4BD0-9C1E-9E2086B0303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08273B-40DB-4228-BF77-2ACEE5D72029}"/>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0" name="Rectangle 19">
            <a:extLst>
              <a:ext uri="{FF2B5EF4-FFF2-40B4-BE49-F238E27FC236}">
                <a16:creationId xmlns:a16="http://schemas.microsoft.com/office/drawing/2014/main" id="{D508054C-94D0-4ADF-BF68-F7D00CCAD497}"/>
              </a:ext>
            </a:extLst>
          </p:cNvPr>
          <p:cNvSpPr/>
          <p:nvPr/>
        </p:nvSpPr>
        <p:spPr>
          <a:xfrm>
            <a:off x="5775256" y="3032758"/>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Maintain Attention</a:t>
            </a:r>
          </a:p>
        </p:txBody>
      </p:sp>
      <p:sp>
        <p:nvSpPr>
          <p:cNvPr id="21" name="Rectangle 20">
            <a:hlinkHover r:id="rId5" action="ppaction://hlinksldjump"/>
            <a:extLst>
              <a:ext uri="{FF2B5EF4-FFF2-40B4-BE49-F238E27FC236}">
                <a16:creationId xmlns:a16="http://schemas.microsoft.com/office/drawing/2014/main" id="{68281CD9-C1B8-42A5-9317-FDE21538FAA7}"/>
              </a:ext>
            </a:extLst>
          </p:cNvPr>
          <p:cNvSpPr/>
          <p:nvPr/>
        </p:nvSpPr>
        <p:spPr>
          <a:xfrm>
            <a:off x="304428" y="3050824"/>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Capture Interest</a:t>
            </a:r>
          </a:p>
        </p:txBody>
      </p:sp>
      <p:sp>
        <p:nvSpPr>
          <p:cNvPr id="22" name="Rectangle 21">
            <a:hlinkHover r:id="rId6" action="ppaction://hlinksldjump"/>
            <a:extLst>
              <a:ext uri="{FF2B5EF4-FFF2-40B4-BE49-F238E27FC236}">
                <a16:creationId xmlns:a16="http://schemas.microsoft.com/office/drawing/2014/main" id="{461EA3ED-50B3-4D1D-BEE6-AA22DEDB0264}"/>
              </a:ext>
            </a:extLst>
          </p:cNvPr>
          <p:cNvSpPr/>
          <p:nvPr/>
        </p:nvSpPr>
        <p:spPr>
          <a:xfrm>
            <a:off x="3039842" y="3050824"/>
            <a:ext cx="2502272" cy="2938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Stimulate Curiosity</a:t>
            </a:r>
          </a:p>
        </p:txBody>
      </p:sp>
      <p:sp>
        <p:nvSpPr>
          <p:cNvPr id="11" name="Rectangle 10">
            <a:extLst>
              <a:ext uri="{FF2B5EF4-FFF2-40B4-BE49-F238E27FC236}">
                <a16:creationId xmlns:a16="http://schemas.microsoft.com/office/drawing/2014/main" id="{644D3639-FEEC-4482-887E-5D2AB4D332AF}"/>
              </a:ext>
            </a:extLst>
          </p:cNvPr>
          <p:cNvSpPr/>
          <p:nvPr/>
        </p:nvSpPr>
        <p:spPr>
          <a:xfrm>
            <a:off x="5731134" y="3014054"/>
            <a:ext cx="2508250" cy="2938112"/>
          </a:xfrm>
          <a:prstGeom prst="rect">
            <a:avLst/>
          </a:prstGeom>
        </p:spPr>
        <p:style>
          <a:lnRef idx="2">
            <a:schemeClr val="accent5"/>
          </a:lnRef>
          <a:fillRef idx="1">
            <a:schemeClr val="lt1"/>
          </a:fillRef>
          <a:effectRef idx="0">
            <a:schemeClr val="accent5"/>
          </a:effectRef>
          <a:fontRef idx="minor">
            <a:schemeClr val="dk1"/>
          </a:fontRef>
        </p:style>
        <p:txBody>
          <a:bodyPr tIns="274320" rtlCol="0" anchor="ctr"/>
          <a:lstStyle/>
          <a:p>
            <a:pPr marL="168275" indent="-168275">
              <a:buFont typeface="Arial" panose="020B0604020202020204" pitchFamily="34" charset="0"/>
              <a:buChar char="•"/>
            </a:pPr>
            <a:r>
              <a:rPr lang="en-US" sz="1600" b="1" dirty="0"/>
              <a:t>Use variation in format</a:t>
            </a:r>
            <a:r>
              <a:rPr lang="en-US" sz="1600" dirty="0"/>
              <a:t>. Example: use lecture, group activities, self reflection; get the learner involved </a:t>
            </a:r>
          </a:p>
          <a:p>
            <a:pPr marL="168275" indent="-168275">
              <a:buFont typeface="Arial" panose="020B0604020202020204" pitchFamily="34" charset="0"/>
              <a:buChar char="•"/>
            </a:pPr>
            <a:r>
              <a:rPr lang="en-US" sz="1600" b="1" dirty="0"/>
              <a:t>Use varied mediums. </a:t>
            </a:r>
            <a:r>
              <a:rPr lang="en-US" sz="1600" dirty="0"/>
              <a:t>Example: use slides, flip charts, media, audio</a:t>
            </a:r>
          </a:p>
          <a:p>
            <a:pPr marL="168275" indent="-168275">
              <a:buFont typeface="Arial" panose="020B0604020202020204" pitchFamily="34" charset="0"/>
              <a:buChar char="•"/>
            </a:pPr>
            <a:r>
              <a:rPr lang="en-US" sz="1600" b="1" dirty="0"/>
              <a:t>Use varied tones</a:t>
            </a:r>
            <a:r>
              <a:rPr lang="en-US" sz="1600" dirty="0"/>
              <a:t>. Example: allow the volume of your voice to increase and decrease </a:t>
            </a:r>
          </a:p>
          <a:p>
            <a:pPr marL="168275" indent="-168275" algn="l">
              <a:buFont typeface="Arial" panose="020B0604020202020204" pitchFamily="34" charset="0"/>
              <a:buChar char="•"/>
            </a:pPr>
            <a:endParaRPr lang="en-US" sz="1400" dirty="0"/>
          </a:p>
        </p:txBody>
      </p:sp>
      <p:sp>
        <p:nvSpPr>
          <p:cNvPr id="12" name="Action Button: Go Forward or Next 11">
            <a:hlinkClick r:id="" action="ppaction://hlinkshowjump?jump=nextslide" highlightClick="1"/>
            <a:extLst>
              <a:ext uri="{FF2B5EF4-FFF2-40B4-BE49-F238E27FC236}">
                <a16:creationId xmlns:a16="http://schemas.microsoft.com/office/drawing/2014/main" id="{B191D188-DB35-40D3-AA6E-E755CAA318BF}"/>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FED4BE-AF8F-475E-ABC1-28BBD6561CF2}"/>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pic>
        <p:nvPicPr>
          <p:cNvPr id="14" name="Recorded Sound">
            <a:hlinkClick r:id="" action="ppaction://media"/>
            <a:extLst>
              <a:ext uri="{FF2B5EF4-FFF2-40B4-BE49-F238E27FC236}">
                <a16:creationId xmlns:a16="http://schemas.microsoft.com/office/drawing/2014/main" id="{41DBA242-4179-4BC2-87D7-18AD706ED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242734"/>
            <a:ext cx="609600" cy="609600"/>
          </a:xfrm>
          <a:prstGeom prst="rect">
            <a:avLst/>
          </a:prstGeom>
        </p:spPr>
      </p:pic>
      <p:sp>
        <p:nvSpPr>
          <p:cNvPr id="15" name="Rectangle 14">
            <a:extLst>
              <a:ext uri="{FF2B5EF4-FFF2-40B4-BE49-F238E27FC236}">
                <a16:creationId xmlns:a16="http://schemas.microsoft.com/office/drawing/2014/main" id="{968A5423-F4D9-470C-BA0C-43860D2ACDC4}"/>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2114725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9"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5"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5A9D1E-B7FC-4D5D-8591-38F470D4D26A}"/>
              </a:ext>
            </a:extLst>
          </p:cNvPr>
          <p:cNvSpPr/>
          <p:nvPr/>
        </p:nvSpPr>
        <p:spPr>
          <a:xfrm>
            <a:off x="393328" y="1314011"/>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After this lesson, you will be able to… </a:t>
            </a:r>
          </a:p>
          <a:p>
            <a:pPr marL="742950" lvl="1" indent="-285750">
              <a:spcAft>
                <a:spcPts val="1200"/>
              </a:spcAft>
              <a:buFont typeface="Wingdings" panose="05000000000000000000" pitchFamily="2" charset="2"/>
              <a:buChar char="Ø"/>
            </a:pPr>
            <a:r>
              <a:rPr lang="en-US" sz="2400" dirty="0"/>
              <a:t>identify the definitions of learning goal and learning objective</a:t>
            </a:r>
          </a:p>
          <a:p>
            <a:pPr marL="742950" lvl="1" indent="-285750">
              <a:spcAft>
                <a:spcPts val="1200"/>
              </a:spcAft>
              <a:buFont typeface="Wingdings" panose="05000000000000000000" pitchFamily="2" charset="2"/>
              <a:buChar char="Ø"/>
            </a:pPr>
            <a:r>
              <a:rPr lang="en-US" sz="2400" dirty="0"/>
              <a:t>distinguish the difference in a learning goal and a learning objective</a:t>
            </a:r>
          </a:p>
          <a:p>
            <a:pPr marL="742950" lvl="1" indent="-285750">
              <a:spcAft>
                <a:spcPts val="1200"/>
              </a:spcAft>
              <a:buFont typeface="Wingdings" panose="05000000000000000000" pitchFamily="2" charset="2"/>
              <a:buChar char="Ø"/>
            </a:pPr>
            <a:r>
              <a:rPr lang="en-US" sz="2400" dirty="0"/>
              <a:t>explain why learning goals and learning objectives are important in training  </a:t>
            </a:r>
          </a:p>
          <a:p>
            <a:pPr>
              <a:spcAft>
                <a:spcPts val="1200"/>
              </a:spcAft>
            </a:pPr>
            <a:endParaRPr lang="en-US" sz="2400" dirty="0"/>
          </a:p>
        </p:txBody>
      </p:sp>
      <p:sp>
        <p:nvSpPr>
          <p:cNvPr id="8" name="Action Button: Go Back or Previous 7">
            <a:hlinkClick r:id="" action="ppaction://hlinkshowjump?jump=previousslide" highlightClick="1"/>
            <a:extLst>
              <a:ext uri="{FF2B5EF4-FFF2-40B4-BE49-F238E27FC236}">
                <a16:creationId xmlns:a16="http://schemas.microsoft.com/office/drawing/2014/main" id="{1EE4180F-8CB6-4ED9-8E64-03D6600FB92E}"/>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24A607-3204-40EF-BFAA-F3F7F2FB9F8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Action Button: Go Forward or Next 9">
            <a:hlinkClick r:id="" action="ppaction://hlinkshowjump?jump=nextslide" highlightClick="1"/>
            <a:extLst>
              <a:ext uri="{FF2B5EF4-FFF2-40B4-BE49-F238E27FC236}">
                <a16:creationId xmlns:a16="http://schemas.microsoft.com/office/drawing/2014/main" id="{A5412360-A82E-4686-88E0-1F7310417D69}"/>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2E6510-F286-4906-8D82-57C019C13BB2}"/>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NEXT</a:t>
            </a:r>
          </a:p>
        </p:txBody>
      </p:sp>
      <p:pic>
        <p:nvPicPr>
          <p:cNvPr id="3" name="Recorded Sound">
            <a:hlinkClick r:id="" action="ppaction://media"/>
            <a:extLst>
              <a:ext uri="{FF2B5EF4-FFF2-40B4-BE49-F238E27FC236}">
                <a16:creationId xmlns:a16="http://schemas.microsoft.com/office/drawing/2014/main" id="{94A10301-4392-4B77-9A9E-45E80C09E8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7413" y="1314011"/>
            <a:ext cx="609600" cy="609600"/>
          </a:xfrm>
          <a:prstGeom prst="rect">
            <a:avLst/>
          </a:prstGeom>
        </p:spPr>
      </p:pic>
      <p:sp>
        <p:nvSpPr>
          <p:cNvPr id="14" name="Rectangle 13">
            <a:extLst>
              <a:ext uri="{FF2B5EF4-FFF2-40B4-BE49-F238E27FC236}">
                <a16:creationId xmlns:a16="http://schemas.microsoft.com/office/drawing/2014/main" id="{3E061EE2-5E8F-4BB0-AED6-DD8E76C138FB}"/>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2158430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   </a:t>
            </a:r>
          </a:p>
        </p:txBody>
      </p:sp>
      <p:pic>
        <p:nvPicPr>
          <p:cNvPr id="10" name="Picture 9" descr="People in classroom">
            <a:extLst>
              <a:ext uri="{FF2B5EF4-FFF2-40B4-BE49-F238E27FC236}">
                <a16:creationId xmlns:a16="http://schemas.microsoft.com/office/drawing/2014/main" id="{C30222D2-5FE0-4D29-BDED-141B7A4BB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3074" y="2674482"/>
            <a:ext cx="4764631" cy="3180175"/>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9FAA03E1-7389-43A0-AE09-B710F1AAB9E1}"/>
              </a:ext>
            </a:extLst>
          </p:cNvPr>
          <p:cNvSpPr/>
          <p:nvPr/>
        </p:nvSpPr>
        <p:spPr>
          <a:xfrm>
            <a:off x="142412" y="1152449"/>
            <a:ext cx="5597206"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elevance </a:t>
            </a:r>
          </a:p>
        </p:txBody>
      </p:sp>
      <p:sp>
        <p:nvSpPr>
          <p:cNvPr id="11" name="Rectangle 10">
            <a:extLst>
              <a:ext uri="{FF2B5EF4-FFF2-40B4-BE49-F238E27FC236}">
                <a16:creationId xmlns:a16="http://schemas.microsoft.com/office/drawing/2014/main" id="{8E28FCA8-29F8-486D-9585-0555DAF0FE7B}"/>
              </a:ext>
            </a:extLst>
          </p:cNvPr>
          <p:cNvSpPr/>
          <p:nvPr/>
        </p:nvSpPr>
        <p:spPr>
          <a:xfrm>
            <a:off x="472789" y="940601"/>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R</a:t>
            </a:r>
            <a:r>
              <a:rPr lang="en-US" sz="9600" b="1" cap="none" spc="0" dirty="0">
                <a:ln/>
                <a:solidFill>
                  <a:schemeClr val="accent3"/>
                </a:solidFill>
                <a:effectLst/>
              </a:rPr>
              <a:t>   </a:t>
            </a:r>
          </a:p>
        </p:txBody>
      </p:sp>
      <p:sp>
        <p:nvSpPr>
          <p:cNvPr id="12" name="Action Button: Go Forward or Next 11">
            <a:hlinkClick r:id="" action="ppaction://hlinkshowjump?jump=nextslide" highlightClick="1"/>
            <a:extLst>
              <a:ext uri="{FF2B5EF4-FFF2-40B4-BE49-F238E27FC236}">
                <a16:creationId xmlns:a16="http://schemas.microsoft.com/office/drawing/2014/main" id="{502D941D-C332-40D0-B137-F603749FD5A5}"/>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25D520-3068-470B-BF2D-564217DAAEDC}"/>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pic>
        <p:nvPicPr>
          <p:cNvPr id="5" name="Recorded Sound">
            <a:hlinkClick r:id="" action="ppaction://media"/>
            <a:extLst>
              <a:ext uri="{FF2B5EF4-FFF2-40B4-BE49-F238E27FC236}">
                <a16:creationId xmlns:a16="http://schemas.microsoft.com/office/drawing/2014/main" id="{558487CB-2840-4496-B4BC-A9F81083E2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4" name="Rectangle 13">
            <a:extLst>
              <a:ext uri="{FF2B5EF4-FFF2-40B4-BE49-F238E27FC236}">
                <a16:creationId xmlns:a16="http://schemas.microsoft.com/office/drawing/2014/main" id="{4C6CDA1D-88FD-4C1E-974D-E51B235E68CD}"/>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562653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18" name="Rectangle 17">
            <a:extLst>
              <a:ext uri="{FF2B5EF4-FFF2-40B4-BE49-F238E27FC236}">
                <a16:creationId xmlns:a16="http://schemas.microsoft.com/office/drawing/2014/main" id="{319513F7-F409-4830-9E01-86913C779D46}"/>
              </a:ext>
            </a:extLst>
          </p:cNvPr>
          <p:cNvSpPr/>
          <p:nvPr/>
        </p:nvSpPr>
        <p:spPr>
          <a:xfrm>
            <a:off x="142411" y="1160211"/>
            <a:ext cx="55979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elevance </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R</a:t>
            </a:r>
            <a:r>
              <a:rPr lang="en-US" sz="9600" b="1" cap="none" spc="0" dirty="0">
                <a:ln/>
                <a:solidFill>
                  <a:schemeClr val="accent3"/>
                </a:solidFill>
                <a:effectLst/>
              </a:rPr>
              <a:t>   </a:t>
            </a:r>
          </a:p>
        </p:txBody>
      </p:sp>
      <p:sp>
        <p:nvSpPr>
          <p:cNvPr id="16" name="Rectangle 15">
            <a:hlinkHover r:id="rId5" action="ppaction://hlinksldjump"/>
            <a:extLst>
              <a:ext uri="{FF2B5EF4-FFF2-40B4-BE49-F238E27FC236}">
                <a16:creationId xmlns:a16="http://schemas.microsoft.com/office/drawing/2014/main" id="{69B56076-8221-4898-9E22-F60B6C684CD9}"/>
              </a:ext>
            </a:extLst>
          </p:cNvPr>
          <p:cNvSpPr/>
          <p:nvPr/>
        </p:nvSpPr>
        <p:spPr>
          <a:xfrm>
            <a:off x="5707362" y="305939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Familiarity</a:t>
            </a:r>
          </a:p>
        </p:txBody>
      </p:sp>
      <p:sp>
        <p:nvSpPr>
          <p:cNvPr id="17" name="Rectangle 16">
            <a:hlinkHover r:id="rId5" action="ppaction://hlinksldjump"/>
            <a:extLst>
              <a:ext uri="{FF2B5EF4-FFF2-40B4-BE49-F238E27FC236}">
                <a16:creationId xmlns:a16="http://schemas.microsoft.com/office/drawing/2014/main" id="{9E92DEA3-60A2-4150-8FF9-E597F453ED4A}"/>
              </a:ext>
            </a:extLst>
          </p:cNvPr>
          <p:cNvSpPr/>
          <p:nvPr/>
        </p:nvSpPr>
        <p:spPr>
          <a:xfrm>
            <a:off x="2984650" y="3034350"/>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Motive Matching</a:t>
            </a:r>
          </a:p>
        </p:txBody>
      </p:sp>
      <p:sp>
        <p:nvSpPr>
          <p:cNvPr id="12" name="Rectangle 11">
            <a:hlinkHover r:id="" action="ppaction://hlinkshowjump?jump=nextslide"/>
            <a:extLst>
              <a:ext uri="{FF2B5EF4-FFF2-40B4-BE49-F238E27FC236}">
                <a16:creationId xmlns:a16="http://schemas.microsoft.com/office/drawing/2014/main" id="{FB92D469-EE97-4098-B2F3-5BBD2760053E}"/>
              </a:ext>
            </a:extLst>
          </p:cNvPr>
          <p:cNvSpPr/>
          <p:nvPr/>
        </p:nvSpPr>
        <p:spPr>
          <a:xfrm>
            <a:off x="261938" y="301125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Goal Orientation</a:t>
            </a:r>
          </a:p>
        </p:txBody>
      </p:sp>
      <p:pic>
        <p:nvPicPr>
          <p:cNvPr id="20" name="Recorded Sound">
            <a:hlinkClick r:id="" action="ppaction://media"/>
            <a:extLst>
              <a:ext uri="{FF2B5EF4-FFF2-40B4-BE49-F238E27FC236}">
                <a16:creationId xmlns:a16="http://schemas.microsoft.com/office/drawing/2014/main" id="{952B5429-C761-4867-914B-57F24B2AE8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21" name="Rectangle 20">
            <a:extLst>
              <a:ext uri="{FF2B5EF4-FFF2-40B4-BE49-F238E27FC236}">
                <a16:creationId xmlns:a16="http://schemas.microsoft.com/office/drawing/2014/main" id="{55494AEB-10CF-4A9E-BF3B-CF6414580BF9}"/>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3126709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18" name="Rectangle 17">
            <a:extLst>
              <a:ext uri="{FF2B5EF4-FFF2-40B4-BE49-F238E27FC236}">
                <a16:creationId xmlns:a16="http://schemas.microsoft.com/office/drawing/2014/main" id="{319513F7-F409-4830-9E01-86913C779D46}"/>
              </a:ext>
            </a:extLst>
          </p:cNvPr>
          <p:cNvSpPr/>
          <p:nvPr/>
        </p:nvSpPr>
        <p:spPr>
          <a:xfrm>
            <a:off x="142411" y="1160211"/>
            <a:ext cx="55979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elevance </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R</a:t>
            </a:r>
            <a:r>
              <a:rPr lang="en-US" sz="9600" b="1" cap="none" spc="0" dirty="0">
                <a:ln/>
                <a:solidFill>
                  <a:schemeClr val="accent3"/>
                </a:solidFill>
                <a:effectLst/>
              </a:rPr>
              <a:t>   </a:t>
            </a:r>
          </a:p>
        </p:txBody>
      </p:sp>
      <p:sp>
        <p:nvSpPr>
          <p:cNvPr id="12" name="Rectangle 11">
            <a:extLst>
              <a:ext uri="{FF2B5EF4-FFF2-40B4-BE49-F238E27FC236}">
                <a16:creationId xmlns:a16="http://schemas.microsoft.com/office/drawing/2014/main" id="{FB92D469-EE97-4098-B2F3-5BBD2760053E}"/>
              </a:ext>
            </a:extLst>
          </p:cNvPr>
          <p:cNvSpPr/>
          <p:nvPr/>
        </p:nvSpPr>
        <p:spPr>
          <a:xfrm>
            <a:off x="261938" y="301125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Goal Orientation</a:t>
            </a:r>
          </a:p>
        </p:txBody>
      </p:sp>
      <p:sp>
        <p:nvSpPr>
          <p:cNvPr id="16" name="Rectangle 15">
            <a:hlinkClick r:id="rId5" action="ppaction://hlinksldjump"/>
            <a:extLst>
              <a:ext uri="{FF2B5EF4-FFF2-40B4-BE49-F238E27FC236}">
                <a16:creationId xmlns:a16="http://schemas.microsoft.com/office/drawing/2014/main" id="{69B56076-8221-4898-9E22-F60B6C684CD9}"/>
              </a:ext>
            </a:extLst>
          </p:cNvPr>
          <p:cNvSpPr/>
          <p:nvPr/>
        </p:nvSpPr>
        <p:spPr>
          <a:xfrm>
            <a:off x="5707362" y="305939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Familiarity</a:t>
            </a:r>
          </a:p>
        </p:txBody>
      </p:sp>
      <p:sp>
        <p:nvSpPr>
          <p:cNvPr id="17" name="Rectangle 16">
            <a:hlinkHover r:id="rId6" action="ppaction://hlinksldjump"/>
            <a:extLst>
              <a:ext uri="{FF2B5EF4-FFF2-40B4-BE49-F238E27FC236}">
                <a16:creationId xmlns:a16="http://schemas.microsoft.com/office/drawing/2014/main" id="{9E92DEA3-60A2-4150-8FF9-E597F453ED4A}"/>
              </a:ext>
            </a:extLst>
          </p:cNvPr>
          <p:cNvSpPr/>
          <p:nvPr/>
        </p:nvSpPr>
        <p:spPr>
          <a:xfrm>
            <a:off x="2984650" y="3034350"/>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Motive Matching</a:t>
            </a:r>
          </a:p>
        </p:txBody>
      </p:sp>
      <p:sp>
        <p:nvSpPr>
          <p:cNvPr id="13" name="Rectangle 12">
            <a:extLst>
              <a:ext uri="{FF2B5EF4-FFF2-40B4-BE49-F238E27FC236}">
                <a16:creationId xmlns:a16="http://schemas.microsoft.com/office/drawing/2014/main" id="{F95F4B8E-7C3C-4D5B-A318-412D81BC123C}"/>
              </a:ext>
            </a:extLst>
          </p:cNvPr>
          <p:cNvSpPr/>
          <p:nvPr/>
        </p:nvSpPr>
        <p:spPr>
          <a:xfrm>
            <a:off x="255768" y="2977195"/>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Provide statements or examples of how the learner can use the content.                                   </a:t>
            </a:r>
            <a:r>
              <a:rPr lang="en-US" sz="1600" dirty="0"/>
              <a:t>Example: ask questions that will help the learner think about the concept by placing themselves in the situation. </a:t>
            </a:r>
            <a:endParaRPr lang="en-US" sz="1600" b="1" dirty="0"/>
          </a:p>
        </p:txBody>
      </p:sp>
      <p:pic>
        <p:nvPicPr>
          <p:cNvPr id="14" name="Recorded Sound">
            <a:hlinkClick r:id="" action="ppaction://media"/>
            <a:extLst>
              <a:ext uri="{FF2B5EF4-FFF2-40B4-BE49-F238E27FC236}">
                <a16:creationId xmlns:a16="http://schemas.microsoft.com/office/drawing/2014/main" id="{CB3C6B32-D892-4CF8-8C36-438EC8BB90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242734"/>
            <a:ext cx="609600" cy="609600"/>
          </a:xfrm>
          <a:prstGeom prst="rect">
            <a:avLst/>
          </a:prstGeom>
        </p:spPr>
      </p:pic>
      <p:sp>
        <p:nvSpPr>
          <p:cNvPr id="15" name="Rectangle 14">
            <a:extLst>
              <a:ext uri="{FF2B5EF4-FFF2-40B4-BE49-F238E27FC236}">
                <a16:creationId xmlns:a16="http://schemas.microsoft.com/office/drawing/2014/main" id="{8CB0E686-56CB-47C4-A112-04198BC7E9F5}"/>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904275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rId5" action="ppaction://hlinksldjump"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18" name="Rectangle 17">
            <a:extLst>
              <a:ext uri="{FF2B5EF4-FFF2-40B4-BE49-F238E27FC236}">
                <a16:creationId xmlns:a16="http://schemas.microsoft.com/office/drawing/2014/main" id="{319513F7-F409-4830-9E01-86913C779D46}"/>
              </a:ext>
            </a:extLst>
          </p:cNvPr>
          <p:cNvSpPr/>
          <p:nvPr/>
        </p:nvSpPr>
        <p:spPr>
          <a:xfrm>
            <a:off x="142411" y="1160211"/>
            <a:ext cx="55979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elevance </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R</a:t>
            </a:r>
            <a:r>
              <a:rPr lang="en-US" sz="9600" b="1" cap="none" spc="0" dirty="0">
                <a:ln/>
                <a:solidFill>
                  <a:schemeClr val="accent3"/>
                </a:solidFill>
                <a:effectLst/>
              </a:rPr>
              <a:t>   </a:t>
            </a:r>
          </a:p>
        </p:txBody>
      </p:sp>
      <p:sp>
        <p:nvSpPr>
          <p:cNvPr id="12" name="Rectangle 11">
            <a:hlinkHover r:id="rId6" action="ppaction://hlinksldjump"/>
            <a:extLst>
              <a:ext uri="{FF2B5EF4-FFF2-40B4-BE49-F238E27FC236}">
                <a16:creationId xmlns:a16="http://schemas.microsoft.com/office/drawing/2014/main" id="{FB92D469-EE97-4098-B2F3-5BBD2760053E}"/>
              </a:ext>
            </a:extLst>
          </p:cNvPr>
          <p:cNvSpPr/>
          <p:nvPr/>
        </p:nvSpPr>
        <p:spPr>
          <a:xfrm>
            <a:off x="261938" y="301125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Goal Orientation</a:t>
            </a:r>
          </a:p>
        </p:txBody>
      </p:sp>
      <p:sp>
        <p:nvSpPr>
          <p:cNvPr id="16" name="Rectangle 15">
            <a:hlinkHover r:id="rId7" action="ppaction://hlinksldjump"/>
            <a:extLst>
              <a:ext uri="{FF2B5EF4-FFF2-40B4-BE49-F238E27FC236}">
                <a16:creationId xmlns:a16="http://schemas.microsoft.com/office/drawing/2014/main" id="{69B56076-8221-4898-9E22-F60B6C684CD9}"/>
              </a:ext>
            </a:extLst>
          </p:cNvPr>
          <p:cNvSpPr/>
          <p:nvPr/>
        </p:nvSpPr>
        <p:spPr>
          <a:xfrm>
            <a:off x="5707362" y="305939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Familiarity</a:t>
            </a:r>
          </a:p>
        </p:txBody>
      </p:sp>
      <p:sp>
        <p:nvSpPr>
          <p:cNvPr id="17" name="Rectangle 16">
            <a:extLst>
              <a:ext uri="{FF2B5EF4-FFF2-40B4-BE49-F238E27FC236}">
                <a16:creationId xmlns:a16="http://schemas.microsoft.com/office/drawing/2014/main" id="{9E92DEA3-60A2-4150-8FF9-E597F453ED4A}"/>
              </a:ext>
            </a:extLst>
          </p:cNvPr>
          <p:cNvSpPr/>
          <p:nvPr/>
        </p:nvSpPr>
        <p:spPr>
          <a:xfrm>
            <a:off x="2984650" y="3034350"/>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Motive Matching</a:t>
            </a:r>
          </a:p>
        </p:txBody>
      </p:sp>
      <p:sp>
        <p:nvSpPr>
          <p:cNvPr id="13" name="Rectangle 12">
            <a:extLst>
              <a:ext uri="{FF2B5EF4-FFF2-40B4-BE49-F238E27FC236}">
                <a16:creationId xmlns:a16="http://schemas.microsoft.com/office/drawing/2014/main" id="{E7FBFE65-C995-4AB0-AC49-018EBB210B27}"/>
              </a:ext>
            </a:extLst>
          </p:cNvPr>
          <p:cNvSpPr/>
          <p:nvPr/>
        </p:nvSpPr>
        <p:spPr>
          <a:xfrm>
            <a:off x="3008388" y="3011254"/>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Make instruction responsive to learner motives and values. </a:t>
            </a:r>
            <a:r>
              <a:rPr lang="en-US" sz="1600" dirty="0"/>
              <a:t>Example: create activities that the learner can complete and feel a sense of achievement.</a:t>
            </a:r>
          </a:p>
          <a:p>
            <a:pPr marL="168275" indent="-168275" algn="l">
              <a:buFont typeface="Arial" panose="020B0604020202020204" pitchFamily="34" charset="0"/>
              <a:buChar char="•"/>
            </a:pPr>
            <a:r>
              <a:rPr lang="en-US" sz="1600" b="1" dirty="0"/>
              <a:t>Future usefulness.       </a:t>
            </a:r>
            <a:r>
              <a:rPr lang="en-US" sz="1600" dirty="0"/>
              <a:t>Example: help the learner understand how the content will help them in the future. </a:t>
            </a:r>
          </a:p>
        </p:txBody>
      </p:sp>
      <p:pic>
        <p:nvPicPr>
          <p:cNvPr id="14" name="Recorded Sound">
            <a:hlinkClick r:id="" action="ppaction://media"/>
            <a:extLst>
              <a:ext uri="{FF2B5EF4-FFF2-40B4-BE49-F238E27FC236}">
                <a16:creationId xmlns:a16="http://schemas.microsoft.com/office/drawing/2014/main" id="{6D599FBA-425B-42F8-8E4E-185E85130C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42734"/>
            <a:ext cx="609600" cy="609600"/>
          </a:xfrm>
          <a:prstGeom prst="rect">
            <a:avLst/>
          </a:prstGeom>
        </p:spPr>
      </p:pic>
      <p:sp>
        <p:nvSpPr>
          <p:cNvPr id="15" name="Rectangle 14">
            <a:extLst>
              <a:ext uri="{FF2B5EF4-FFF2-40B4-BE49-F238E27FC236}">
                <a16:creationId xmlns:a16="http://schemas.microsoft.com/office/drawing/2014/main" id="{DB4B4B99-13D5-44B0-9F1A-D26ABF53831C}"/>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69864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rId5" action="ppaction://hlinksldjump"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18" name="Rectangle 17">
            <a:extLst>
              <a:ext uri="{FF2B5EF4-FFF2-40B4-BE49-F238E27FC236}">
                <a16:creationId xmlns:a16="http://schemas.microsoft.com/office/drawing/2014/main" id="{319513F7-F409-4830-9E01-86913C779D46}"/>
              </a:ext>
            </a:extLst>
          </p:cNvPr>
          <p:cNvSpPr/>
          <p:nvPr/>
        </p:nvSpPr>
        <p:spPr>
          <a:xfrm>
            <a:off x="142411" y="1160211"/>
            <a:ext cx="55979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elevance </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R</a:t>
            </a:r>
            <a:r>
              <a:rPr lang="en-US" sz="9600" b="1" cap="none" spc="0" dirty="0">
                <a:ln/>
                <a:solidFill>
                  <a:schemeClr val="accent3"/>
                </a:solidFill>
                <a:effectLst/>
              </a:rPr>
              <a:t>   </a:t>
            </a:r>
          </a:p>
        </p:txBody>
      </p:sp>
      <p:sp>
        <p:nvSpPr>
          <p:cNvPr id="12" name="Rectangle 11">
            <a:hlinkHover r:id="rId6" action="ppaction://hlinksldjump"/>
            <a:extLst>
              <a:ext uri="{FF2B5EF4-FFF2-40B4-BE49-F238E27FC236}">
                <a16:creationId xmlns:a16="http://schemas.microsoft.com/office/drawing/2014/main" id="{FB92D469-EE97-4098-B2F3-5BBD2760053E}"/>
              </a:ext>
            </a:extLst>
          </p:cNvPr>
          <p:cNvSpPr/>
          <p:nvPr/>
        </p:nvSpPr>
        <p:spPr>
          <a:xfrm>
            <a:off x="261938" y="301125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Goal Orientation</a:t>
            </a:r>
          </a:p>
        </p:txBody>
      </p:sp>
      <p:sp>
        <p:nvSpPr>
          <p:cNvPr id="16" name="Rectangle 15">
            <a:extLst>
              <a:ext uri="{FF2B5EF4-FFF2-40B4-BE49-F238E27FC236}">
                <a16:creationId xmlns:a16="http://schemas.microsoft.com/office/drawing/2014/main" id="{69B56076-8221-4898-9E22-F60B6C684CD9}"/>
              </a:ext>
            </a:extLst>
          </p:cNvPr>
          <p:cNvSpPr/>
          <p:nvPr/>
        </p:nvSpPr>
        <p:spPr>
          <a:xfrm>
            <a:off x="5707362" y="3059394"/>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Familiarity</a:t>
            </a:r>
          </a:p>
        </p:txBody>
      </p:sp>
      <p:sp>
        <p:nvSpPr>
          <p:cNvPr id="17" name="Rectangle 16">
            <a:hlinkHover r:id="rId7" action="ppaction://hlinksldjump"/>
            <a:extLst>
              <a:ext uri="{FF2B5EF4-FFF2-40B4-BE49-F238E27FC236}">
                <a16:creationId xmlns:a16="http://schemas.microsoft.com/office/drawing/2014/main" id="{9E92DEA3-60A2-4150-8FF9-E597F453ED4A}"/>
              </a:ext>
            </a:extLst>
          </p:cNvPr>
          <p:cNvSpPr/>
          <p:nvPr/>
        </p:nvSpPr>
        <p:spPr>
          <a:xfrm>
            <a:off x="2984650" y="3034350"/>
            <a:ext cx="2508250" cy="2974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Motive Matching</a:t>
            </a:r>
          </a:p>
        </p:txBody>
      </p:sp>
      <p:sp>
        <p:nvSpPr>
          <p:cNvPr id="13" name="Rectangle 12">
            <a:extLst>
              <a:ext uri="{FF2B5EF4-FFF2-40B4-BE49-F238E27FC236}">
                <a16:creationId xmlns:a16="http://schemas.microsoft.com/office/drawing/2014/main" id="{F05DC877-BB04-4106-98A6-0B43E70D5AAC}"/>
              </a:ext>
            </a:extLst>
          </p:cNvPr>
          <p:cNvSpPr/>
          <p:nvPr/>
        </p:nvSpPr>
        <p:spPr>
          <a:xfrm>
            <a:off x="5740400" y="2993993"/>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Make the material and concepts familiar.           </a:t>
            </a:r>
            <a:r>
              <a:rPr lang="en-US" sz="1600" dirty="0"/>
              <a:t>Example: help the learner build knowledge by relying on prior knowledge and skills</a:t>
            </a:r>
          </a:p>
        </p:txBody>
      </p:sp>
      <p:pic>
        <p:nvPicPr>
          <p:cNvPr id="14" name="Recorded Sound">
            <a:hlinkClick r:id="" action="ppaction://media"/>
            <a:extLst>
              <a:ext uri="{FF2B5EF4-FFF2-40B4-BE49-F238E27FC236}">
                <a16:creationId xmlns:a16="http://schemas.microsoft.com/office/drawing/2014/main" id="{DC8D3BE1-A0CB-410B-A49E-CF048ECDF4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42734"/>
            <a:ext cx="609600" cy="609600"/>
          </a:xfrm>
          <a:prstGeom prst="rect">
            <a:avLst/>
          </a:prstGeom>
        </p:spPr>
      </p:pic>
      <p:sp>
        <p:nvSpPr>
          <p:cNvPr id="15" name="Rectangle 14">
            <a:extLst>
              <a:ext uri="{FF2B5EF4-FFF2-40B4-BE49-F238E27FC236}">
                <a16:creationId xmlns:a16="http://schemas.microsoft.com/office/drawing/2014/main" id="{C93AD128-83CC-4947-9E0E-0137E6254D7F}"/>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2244033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18" name="Rectangle 17">
            <a:extLst>
              <a:ext uri="{FF2B5EF4-FFF2-40B4-BE49-F238E27FC236}">
                <a16:creationId xmlns:a16="http://schemas.microsoft.com/office/drawing/2014/main" id="{319513F7-F409-4830-9E01-86913C779D46}"/>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onfidence </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   </a:t>
            </a:r>
          </a:p>
        </p:txBody>
      </p:sp>
      <p:pic>
        <p:nvPicPr>
          <p:cNvPr id="10" name="Picture 9" descr="Stressed man at work">
            <a:extLst>
              <a:ext uri="{FF2B5EF4-FFF2-40B4-BE49-F238E27FC236}">
                <a16:creationId xmlns:a16="http://schemas.microsoft.com/office/drawing/2014/main" id="{B7803AD8-DFFD-4CC5-85A0-CCDA8D3BD0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63074" y="2676509"/>
            <a:ext cx="4764631" cy="3176119"/>
          </a:xfrm>
          <a:prstGeom prst="rect">
            <a:avLst/>
          </a:prstGeom>
          <a:ln>
            <a:noFill/>
          </a:ln>
          <a:effectLst>
            <a:outerShdw blurRad="190500" algn="tl" rotWithShape="0">
              <a:srgbClr val="000000">
                <a:alpha val="70000"/>
              </a:srgbClr>
            </a:outerShdw>
          </a:effectLst>
        </p:spPr>
      </p:pic>
      <p:pic>
        <p:nvPicPr>
          <p:cNvPr id="5" name="Recorded Sound">
            <a:hlinkClick r:id="" action="ppaction://media"/>
            <a:extLst>
              <a:ext uri="{FF2B5EF4-FFF2-40B4-BE49-F238E27FC236}">
                <a16:creationId xmlns:a16="http://schemas.microsoft.com/office/drawing/2014/main" id="{E4E0863E-C882-4707-8613-B83BA5E4E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2" name="Rectangle 11">
            <a:extLst>
              <a:ext uri="{FF2B5EF4-FFF2-40B4-BE49-F238E27FC236}">
                <a16:creationId xmlns:a16="http://schemas.microsoft.com/office/drawing/2014/main" id="{50AD6416-C377-4FBD-9A95-924220C1C8B2}"/>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2045894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F2FC94-5884-4921-A60C-95CAD401CDDD}"/>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onfidence </a:t>
            </a:r>
          </a:p>
        </p:txBody>
      </p:sp>
      <p:sp>
        <p:nvSpPr>
          <p:cNvPr id="8" name="Rectangle 7">
            <a:extLst>
              <a:ext uri="{FF2B5EF4-FFF2-40B4-BE49-F238E27FC236}">
                <a16:creationId xmlns:a16="http://schemas.microsoft.com/office/drawing/2014/main" id="{5E0E234A-5A7A-4B17-ABAE-138D34A2BBD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   </a:t>
            </a:r>
          </a:p>
        </p:txBody>
      </p:sp>
      <p:sp>
        <p:nvSpPr>
          <p:cNvPr id="9" name="Text Placeholder 2">
            <a:extLst>
              <a:ext uri="{FF2B5EF4-FFF2-40B4-BE49-F238E27FC236}">
                <a16:creationId xmlns:a16="http://schemas.microsoft.com/office/drawing/2014/main" id="{30DAED6F-EA57-4B0C-9700-6978E174C536}"/>
              </a:ext>
            </a:extLst>
          </p:cNvPr>
          <p:cNvSpPr txBox="1">
            <a:spLocks/>
          </p:cNvSpPr>
          <p:nvPr/>
        </p:nvSpPr>
        <p:spPr>
          <a:xfrm>
            <a:off x="1021553" y="85180"/>
            <a:ext cx="7247886" cy="811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Effective Instruction Using ARCS Model</a:t>
            </a:r>
          </a:p>
        </p:txBody>
      </p:sp>
      <p:sp>
        <p:nvSpPr>
          <p:cNvPr id="10" name="Text Placeholder 3">
            <a:extLst>
              <a:ext uri="{FF2B5EF4-FFF2-40B4-BE49-F238E27FC236}">
                <a16:creationId xmlns:a16="http://schemas.microsoft.com/office/drawing/2014/main" id="{D2328E39-56B7-4E09-A18E-660061D50FD4}"/>
              </a:ext>
            </a:extLst>
          </p:cNvPr>
          <p:cNvSpPr txBox="1">
            <a:spLocks/>
          </p:cNvSpPr>
          <p:nvPr/>
        </p:nvSpPr>
        <p:spPr>
          <a:xfrm>
            <a:off x="354175" y="186500"/>
            <a:ext cx="485070" cy="73948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dirty="0"/>
              <a:t>2</a:t>
            </a:r>
          </a:p>
        </p:txBody>
      </p:sp>
      <p:sp>
        <p:nvSpPr>
          <p:cNvPr id="2" name="Rectangle 1">
            <a:hlinkHover r:id="rId5" action="ppaction://hlinksldjump"/>
            <a:extLst>
              <a:ext uri="{FF2B5EF4-FFF2-40B4-BE49-F238E27FC236}">
                <a16:creationId xmlns:a16="http://schemas.microsoft.com/office/drawing/2014/main" id="{27F51681-2AFE-43CF-910E-F2ED8B28A77D}"/>
              </a:ext>
            </a:extLst>
          </p:cNvPr>
          <p:cNvSpPr/>
          <p:nvPr/>
        </p:nvSpPr>
        <p:spPr>
          <a:xfrm>
            <a:off x="5690902"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Learning Requirements</a:t>
            </a:r>
          </a:p>
        </p:txBody>
      </p:sp>
      <p:sp>
        <p:nvSpPr>
          <p:cNvPr id="14" name="Rectangle 13">
            <a:hlinkHover r:id="rId6" action="ppaction://hlinksldjump"/>
            <a:extLst>
              <a:ext uri="{FF2B5EF4-FFF2-40B4-BE49-F238E27FC236}">
                <a16:creationId xmlns:a16="http://schemas.microsoft.com/office/drawing/2014/main" id="{82216F66-A219-49F8-81CA-924F892A05C3}"/>
              </a:ext>
            </a:extLst>
          </p:cNvPr>
          <p:cNvSpPr/>
          <p:nvPr/>
        </p:nvSpPr>
        <p:spPr>
          <a:xfrm>
            <a:off x="330638"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Personal Control</a:t>
            </a:r>
          </a:p>
        </p:txBody>
      </p:sp>
      <p:sp>
        <p:nvSpPr>
          <p:cNvPr id="15" name="Rectangle 14">
            <a:hlinkHover r:id="rId7" action="ppaction://hlinksldjump"/>
            <a:extLst>
              <a:ext uri="{FF2B5EF4-FFF2-40B4-BE49-F238E27FC236}">
                <a16:creationId xmlns:a16="http://schemas.microsoft.com/office/drawing/2014/main" id="{A30542CC-B82C-49BA-B901-63F85183D00D}"/>
              </a:ext>
            </a:extLst>
          </p:cNvPr>
          <p:cNvSpPr/>
          <p:nvPr/>
        </p:nvSpPr>
        <p:spPr>
          <a:xfrm>
            <a:off x="3010770"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Success Opportunities</a:t>
            </a:r>
          </a:p>
        </p:txBody>
      </p:sp>
      <p:sp>
        <p:nvSpPr>
          <p:cNvPr id="18" name="Action Button: Go Back or Previous 17">
            <a:hlinkClick r:id="" action="ppaction://hlinkshowjump?jump=previousslide" highlightClick="1"/>
            <a:extLst>
              <a:ext uri="{FF2B5EF4-FFF2-40B4-BE49-F238E27FC236}">
                <a16:creationId xmlns:a16="http://schemas.microsoft.com/office/drawing/2014/main" id="{3FB22341-C035-4AF3-A6BF-E6CCD32FEF5D}"/>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50EEF2-F894-4B34-A31D-7F45E137D650}"/>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20" name="Recorded Sound">
            <a:hlinkClick r:id="" action="ppaction://media"/>
            <a:extLst>
              <a:ext uri="{FF2B5EF4-FFF2-40B4-BE49-F238E27FC236}">
                <a16:creationId xmlns:a16="http://schemas.microsoft.com/office/drawing/2014/main" id="{6EBF0984-6C8F-48D9-A7D2-717D622C82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42734"/>
            <a:ext cx="609600" cy="609600"/>
          </a:xfrm>
          <a:prstGeom prst="rect">
            <a:avLst/>
          </a:prstGeom>
        </p:spPr>
      </p:pic>
      <p:sp>
        <p:nvSpPr>
          <p:cNvPr id="21" name="Rectangle 20">
            <a:extLst>
              <a:ext uri="{FF2B5EF4-FFF2-40B4-BE49-F238E27FC236}">
                <a16:creationId xmlns:a16="http://schemas.microsoft.com/office/drawing/2014/main" id="{C04CEAE4-CD43-4D5C-A133-50FEECC922D8}"/>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238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F2FC94-5884-4921-A60C-95CAD401CDDD}"/>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onfidence </a:t>
            </a:r>
          </a:p>
        </p:txBody>
      </p:sp>
      <p:sp>
        <p:nvSpPr>
          <p:cNvPr id="8" name="Rectangle 7">
            <a:extLst>
              <a:ext uri="{FF2B5EF4-FFF2-40B4-BE49-F238E27FC236}">
                <a16:creationId xmlns:a16="http://schemas.microsoft.com/office/drawing/2014/main" id="{5E0E234A-5A7A-4B17-ABAE-138D34A2BBD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   </a:t>
            </a:r>
          </a:p>
        </p:txBody>
      </p:sp>
      <p:sp>
        <p:nvSpPr>
          <p:cNvPr id="9" name="Text Placeholder 2">
            <a:extLst>
              <a:ext uri="{FF2B5EF4-FFF2-40B4-BE49-F238E27FC236}">
                <a16:creationId xmlns:a16="http://schemas.microsoft.com/office/drawing/2014/main" id="{30DAED6F-EA57-4B0C-9700-6978E174C536}"/>
              </a:ext>
            </a:extLst>
          </p:cNvPr>
          <p:cNvSpPr txBox="1">
            <a:spLocks/>
          </p:cNvSpPr>
          <p:nvPr/>
        </p:nvSpPr>
        <p:spPr>
          <a:xfrm>
            <a:off x="1021553" y="85180"/>
            <a:ext cx="7247886" cy="811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Effective Instruction Using ARCS Model</a:t>
            </a:r>
          </a:p>
        </p:txBody>
      </p:sp>
      <p:sp>
        <p:nvSpPr>
          <p:cNvPr id="10" name="Text Placeholder 3">
            <a:extLst>
              <a:ext uri="{FF2B5EF4-FFF2-40B4-BE49-F238E27FC236}">
                <a16:creationId xmlns:a16="http://schemas.microsoft.com/office/drawing/2014/main" id="{D2328E39-56B7-4E09-A18E-660061D50FD4}"/>
              </a:ext>
            </a:extLst>
          </p:cNvPr>
          <p:cNvSpPr txBox="1">
            <a:spLocks/>
          </p:cNvSpPr>
          <p:nvPr/>
        </p:nvSpPr>
        <p:spPr>
          <a:xfrm>
            <a:off x="354175" y="186500"/>
            <a:ext cx="485070" cy="73948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dirty="0"/>
              <a:t>2</a:t>
            </a:r>
          </a:p>
        </p:txBody>
      </p:sp>
      <p:sp>
        <p:nvSpPr>
          <p:cNvPr id="2" name="Rectangle 1">
            <a:hlinkHover r:id="rId4" action="ppaction://hlinksldjump"/>
            <a:extLst>
              <a:ext uri="{FF2B5EF4-FFF2-40B4-BE49-F238E27FC236}">
                <a16:creationId xmlns:a16="http://schemas.microsoft.com/office/drawing/2014/main" id="{27F51681-2AFE-43CF-910E-F2ED8B28A77D}"/>
              </a:ext>
            </a:extLst>
          </p:cNvPr>
          <p:cNvSpPr/>
          <p:nvPr/>
        </p:nvSpPr>
        <p:spPr>
          <a:xfrm>
            <a:off x="5690902"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Learning Requirements</a:t>
            </a:r>
          </a:p>
        </p:txBody>
      </p:sp>
      <p:sp>
        <p:nvSpPr>
          <p:cNvPr id="14" name="Rectangle 13">
            <a:extLst>
              <a:ext uri="{FF2B5EF4-FFF2-40B4-BE49-F238E27FC236}">
                <a16:creationId xmlns:a16="http://schemas.microsoft.com/office/drawing/2014/main" id="{82216F66-A219-49F8-81CA-924F892A05C3}"/>
              </a:ext>
            </a:extLst>
          </p:cNvPr>
          <p:cNvSpPr/>
          <p:nvPr/>
        </p:nvSpPr>
        <p:spPr>
          <a:xfrm>
            <a:off x="330638"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Personal Control</a:t>
            </a:r>
          </a:p>
        </p:txBody>
      </p:sp>
      <p:sp>
        <p:nvSpPr>
          <p:cNvPr id="15" name="Rectangle 14">
            <a:hlinkHover r:id="rId5" action="ppaction://hlinksldjump"/>
            <a:extLst>
              <a:ext uri="{FF2B5EF4-FFF2-40B4-BE49-F238E27FC236}">
                <a16:creationId xmlns:a16="http://schemas.microsoft.com/office/drawing/2014/main" id="{A30542CC-B82C-49BA-B901-63F85183D00D}"/>
              </a:ext>
            </a:extLst>
          </p:cNvPr>
          <p:cNvSpPr/>
          <p:nvPr/>
        </p:nvSpPr>
        <p:spPr>
          <a:xfrm>
            <a:off x="3010770"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Success Opportunities</a:t>
            </a:r>
          </a:p>
        </p:txBody>
      </p:sp>
      <p:sp>
        <p:nvSpPr>
          <p:cNvPr id="11" name="Rectangle 10">
            <a:extLst>
              <a:ext uri="{FF2B5EF4-FFF2-40B4-BE49-F238E27FC236}">
                <a16:creationId xmlns:a16="http://schemas.microsoft.com/office/drawing/2014/main" id="{EC5ED958-878F-4C77-A88E-11F34D3C4358}"/>
              </a:ext>
            </a:extLst>
          </p:cNvPr>
          <p:cNvSpPr/>
          <p:nvPr/>
        </p:nvSpPr>
        <p:spPr>
          <a:xfrm>
            <a:off x="255588" y="3011254"/>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Establish trust and positive expectations</a:t>
            </a:r>
            <a:r>
              <a:rPr lang="en-US" sz="1600" dirty="0"/>
              <a:t>. Example: Explain the requirements for success and how the learner will be evaluated. Set the stage early on the expectations during the course.  </a:t>
            </a:r>
          </a:p>
        </p:txBody>
      </p:sp>
      <p:sp>
        <p:nvSpPr>
          <p:cNvPr id="12" name="Action Button: Go Back or Previous 11">
            <a:hlinkClick r:id="" action="ppaction://hlinkshowjump?jump=previousslide" highlightClick="1"/>
            <a:extLst>
              <a:ext uri="{FF2B5EF4-FFF2-40B4-BE49-F238E27FC236}">
                <a16:creationId xmlns:a16="http://schemas.microsoft.com/office/drawing/2014/main" id="{05AA8B4C-93C0-4094-BE42-165E92EA9BE2}"/>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190236-DAB9-42BE-B9A9-DFDF4454373C}"/>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16" name="Recorded Sound">
            <a:hlinkClick r:id="" action="ppaction://media"/>
            <a:extLst>
              <a:ext uri="{FF2B5EF4-FFF2-40B4-BE49-F238E27FC236}">
                <a16:creationId xmlns:a16="http://schemas.microsoft.com/office/drawing/2014/main" id="{A70A63B3-45CE-49D2-8006-F20879D99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7" name="Rectangle 16">
            <a:extLst>
              <a:ext uri="{FF2B5EF4-FFF2-40B4-BE49-F238E27FC236}">
                <a16:creationId xmlns:a16="http://schemas.microsoft.com/office/drawing/2014/main" id="{2C398BAD-8986-4391-AF09-3BC4E1ED1FCB}"/>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3413246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0"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F2FC94-5884-4921-A60C-95CAD401CDDD}"/>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onfidence </a:t>
            </a:r>
          </a:p>
        </p:txBody>
      </p:sp>
      <p:sp>
        <p:nvSpPr>
          <p:cNvPr id="8" name="Rectangle 7">
            <a:extLst>
              <a:ext uri="{FF2B5EF4-FFF2-40B4-BE49-F238E27FC236}">
                <a16:creationId xmlns:a16="http://schemas.microsoft.com/office/drawing/2014/main" id="{5E0E234A-5A7A-4B17-ABAE-138D34A2BBD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   </a:t>
            </a:r>
          </a:p>
        </p:txBody>
      </p:sp>
      <p:sp>
        <p:nvSpPr>
          <p:cNvPr id="9" name="Text Placeholder 2">
            <a:extLst>
              <a:ext uri="{FF2B5EF4-FFF2-40B4-BE49-F238E27FC236}">
                <a16:creationId xmlns:a16="http://schemas.microsoft.com/office/drawing/2014/main" id="{30DAED6F-EA57-4B0C-9700-6978E174C536}"/>
              </a:ext>
            </a:extLst>
          </p:cNvPr>
          <p:cNvSpPr txBox="1">
            <a:spLocks/>
          </p:cNvSpPr>
          <p:nvPr/>
        </p:nvSpPr>
        <p:spPr>
          <a:xfrm>
            <a:off x="1021553" y="85180"/>
            <a:ext cx="7247886" cy="811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Effective Instruction Using ARCS Model</a:t>
            </a:r>
          </a:p>
        </p:txBody>
      </p:sp>
      <p:sp>
        <p:nvSpPr>
          <p:cNvPr id="10" name="Text Placeholder 3">
            <a:extLst>
              <a:ext uri="{FF2B5EF4-FFF2-40B4-BE49-F238E27FC236}">
                <a16:creationId xmlns:a16="http://schemas.microsoft.com/office/drawing/2014/main" id="{D2328E39-56B7-4E09-A18E-660061D50FD4}"/>
              </a:ext>
            </a:extLst>
          </p:cNvPr>
          <p:cNvSpPr txBox="1">
            <a:spLocks/>
          </p:cNvSpPr>
          <p:nvPr/>
        </p:nvSpPr>
        <p:spPr>
          <a:xfrm>
            <a:off x="354175" y="186500"/>
            <a:ext cx="485070" cy="73948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dirty="0"/>
              <a:t>2</a:t>
            </a:r>
          </a:p>
        </p:txBody>
      </p:sp>
      <p:sp>
        <p:nvSpPr>
          <p:cNvPr id="2" name="Rectangle 1">
            <a:hlinkHover r:id="rId4" action="ppaction://hlinksldjump"/>
            <a:extLst>
              <a:ext uri="{FF2B5EF4-FFF2-40B4-BE49-F238E27FC236}">
                <a16:creationId xmlns:a16="http://schemas.microsoft.com/office/drawing/2014/main" id="{27F51681-2AFE-43CF-910E-F2ED8B28A77D}"/>
              </a:ext>
            </a:extLst>
          </p:cNvPr>
          <p:cNvSpPr/>
          <p:nvPr/>
        </p:nvSpPr>
        <p:spPr>
          <a:xfrm>
            <a:off x="5690902"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Learning Requirements</a:t>
            </a:r>
          </a:p>
        </p:txBody>
      </p:sp>
      <p:sp>
        <p:nvSpPr>
          <p:cNvPr id="14" name="Rectangle 13">
            <a:hlinkHover r:id="rId5" action="ppaction://hlinksldjump"/>
            <a:extLst>
              <a:ext uri="{FF2B5EF4-FFF2-40B4-BE49-F238E27FC236}">
                <a16:creationId xmlns:a16="http://schemas.microsoft.com/office/drawing/2014/main" id="{82216F66-A219-49F8-81CA-924F892A05C3}"/>
              </a:ext>
            </a:extLst>
          </p:cNvPr>
          <p:cNvSpPr/>
          <p:nvPr/>
        </p:nvSpPr>
        <p:spPr>
          <a:xfrm>
            <a:off x="330638"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Personal Control</a:t>
            </a:r>
          </a:p>
        </p:txBody>
      </p:sp>
      <p:sp>
        <p:nvSpPr>
          <p:cNvPr id="15" name="Rectangle 14">
            <a:extLst>
              <a:ext uri="{FF2B5EF4-FFF2-40B4-BE49-F238E27FC236}">
                <a16:creationId xmlns:a16="http://schemas.microsoft.com/office/drawing/2014/main" id="{A30542CC-B82C-49BA-B901-63F85183D00D}"/>
              </a:ext>
            </a:extLst>
          </p:cNvPr>
          <p:cNvSpPr/>
          <p:nvPr/>
        </p:nvSpPr>
        <p:spPr>
          <a:xfrm>
            <a:off x="3010770"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Success Opportunities</a:t>
            </a:r>
          </a:p>
        </p:txBody>
      </p:sp>
      <p:sp>
        <p:nvSpPr>
          <p:cNvPr id="11" name="Rectangle 10">
            <a:extLst>
              <a:ext uri="{FF2B5EF4-FFF2-40B4-BE49-F238E27FC236}">
                <a16:creationId xmlns:a16="http://schemas.microsoft.com/office/drawing/2014/main" id="{DB3526E3-42B8-4A4B-AB90-E793D15EDE2D}"/>
              </a:ext>
            </a:extLst>
          </p:cNvPr>
          <p:cNvSpPr/>
          <p:nvPr/>
        </p:nvSpPr>
        <p:spPr>
          <a:xfrm>
            <a:off x="3010770" y="3011254"/>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500" b="1" dirty="0"/>
              <a:t>Facilitate self growth:   </a:t>
            </a:r>
            <a:r>
              <a:rPr lang="en-US" sz="1500" dirty="0"/>
              <a:t>Example: give learners opportunity to be successful by providing multiple and varied experiences. </a:t>
            </a:r>
          </a:p>
          <a:p>
            <a:pPr marL="168275" indent="-168275" algn="l">
              <a:buFont typeface="Arial" panose="020B0604020202020204" pitchFamily="34" charset="0"/>
              <a:buChar char="•"/>
            </a:pPr>
            <a:r>
              <a:rPr lang="en-US" sz="1500" b="1" dirty="0"/>
              <a:t>Provide feedback.   </a:t>
            </a:r>
            <a:r>
              <a:rPr lang="en-US" sz="1500" dirty="0"/>
              <a:t>Example: give learners feedback about their improvements and deficiencies so they can adjuster their performance</a:t>
            </a:r>
          </a:p>
        </p:txBody>
      </p:sp>
      <p:sp>
        <p:nvSpPr>
          <p:cNvPr id="12" name="Action Button: Go Back or Previous 11">
            <a:hlinkClick r:id="" action="ppaction://hlinkshowjump?jump=previousslide" highlightClick="1"/>
            <a:extLst>
              <a:ext uri="{FF2B5EF4-FFF2-40B4-BE49-F238E27FC236}">
                <a16:creationId xmlns:a16="http://schemas.microsoft.com/office/drawing/2014/main" id="{6B5175C3-71F1-46B9-BAE8-0CD143F1817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C646AB-FDAE-4220-B548-6B15A0F2F9B0}"/>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16" name="Recorded Sound">
            <a:hlinkClick r:id="" action="ppaction://media"/>
            <a:extLst>
              <a:ext uri="{FF2B5EF4-FFF2-40B4-BE49-F238E27FC236}">
                <a16:creationId xmlns:a16="http://schemas.microsoft.com/office/drawing/2014/main" id="{BC93100A-4703-4E9F-8A70-906CE8930F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7" name="Rectangle 16">
            <a:extLst>
              <a:ext uri="{FF2B5EF4-FFF2-40B4-BE49-F238E27FC236}">
                <a16:creationId xmlns:a16="http://schemas.microsoft.com/office/drawing/2014/main" id="{2EB4587E-D0DF-43DC-9D5A-177034F4206D}"/>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544404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0"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F2FC94-5884-4921-A60C-95CAD401CDDD}"/>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onfidence </a:t>
            </a:r>
          </a:p>
        </p:txBody>
      </p:sp>
      <p:sp>
        <p:nvSpPr>
          <p:cNvPr id="8" name="Rectangle 7">
            <a:extLst>
              <a:ext uri="{FF2B5EF4-FFF2-40B4-BE49-F238E27FC236}">
                <a16:creationId xmlns:a16="http://schemas.microsoft.com/office/drawing/2014/main" id="{5E0E234A-5A7A-4B17-ABAE-138D34A2BBDC}"/>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   </a:t>
            </a:r>
          </a:p>
        </p:txBody>
      </p:sp>
      <p:sp>
        <p:nvSpPr>
          <p:cNvPr id="9" name="Text Placeholder 2">
            <a:extLst>
              <a:ext uri="{FF2B5EF4-FFF2-40B4-BE49-F238E27FC236}">
                <a16:creationId xmlns:a16="http://schemas.microsoft.com/office/drawing/2014/main" id="{30DAED6F-EA57-4B0C-9700-6978E174C536}"/>
              </a:ext>
            </a:extLst>
          </p:cNvPr>
          <p:cNvSpPr txBox="1">
            <a:spLocks/>
          </p:cNvSpPr>
          <p:nvPr/>
        </p:nvSpPr>
        <p:spPr>
          <a:xfrm>
            <a:off x="1021553" y="85180"/>
            <a:ext cx="7247886" cy="8116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Effective Instruction Using ARCS Model</a:t>
            </a:r>
          </a:p>
        </p:txBody>
      </p:sp>
      <p:sp>
        <p:nvSpPr>
          <p:cNvPr id="10" name="Text Placeholder 3">
            <a:extLst>
              <a:ext uri="{FF2B5EF4-FFF2-40B4-BE49-F238E27FC236}">
                <a16:creationId xmlns:a16="http://schemas.microsoft.com/office/drawing/2014/main" id="{D2328E39-56B7-4E09-A18E-660061D50FD4}"/>
              </a:ext>
            </a:extLst>
          </p:cNvPr>
          <p:cNvSpPr txBox="1">
            <a:spLocks/>
          </p:cNvSpPr>
          <p:nvPr/>
        </p:nvSpPr>
        <p:spPr>
          <a:xfrm>
            <a:off x="354175" y="186500"/>
            <a:ext cx="485070" cy="73948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0" dirty="0"/>
              <a:t>2</a:t>
            </a:r>
          </a:p>
        </p:txBody>
      </p:sp>
      <p:sp>
        <p:nvSpPr>
          <p:cNvPr id="2" name="Rectangle 1">
            <a:extLst>
              <a:ext uri="{FF2B5EF4-FFF2-40B4-BE49-F238E27FC236}">
                <a16:creationId xmlns:a16="http://schemas.microsoft.com/office/drawing/2014/main" id="{27F51681-2AFE-43CF-910E-F2ED8B28A77D}"/>
              </a:ext>
            </a:extLst>
          </p:cNvPr>
          <p:cNvSpPr/>
          <p:nvPr/>
        </p:nvSpPr>
        <p:spPr>
          <a:xfrm>
            <a:off x="5690902"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Learning Requirements</a:t>
            </a:r>
          </a:p>
        </p:txBody>
      </p:sp>
      <p:sp>
        <p:nvSpPr>
          <p:cNvPr id="14" name="Rectangle 13">
            <a:hlinkHover r:id="rId4" action="ppaction://hlinksldjump"/>
            <a:extLst>
              <a:ext uri="{FF2B5EF4-FFF2-40B4-BE49-F238E27FC236}">
                <a16:creationId xmlns:a16="http://schemas.microsoft.com/office/drawing/2014/main" id="{82216F66-A219-49F8-81CA-924F892A05C3}"/>
              </a:ext>
            </a:extLst>
          </p:cNvPr>
          <p:cNvSpPr/>
          <p:nvPr/>
        </p:nvSpPr>
        <p:spPr>
          <a:xfrm>
            <a:off x="330638"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Personal Control</a:t>
            </a:r>
          </a:p>
        </p:txBody>
      </p:sp>
      <p:sp>
        <p:nvSpPr>
          <p:cNvPr id="15" name="Rectangle 14">
            <a:hlinkHover r:id="rId5" action="ppaction://hlinksldjump"/>
            <a:extLst>
              <a:ext uri="{FF2B5EF4-FFF2-40B4-BE49-F238E27FC236}">
                <a16:creationId xmlns:a16="http://schemas.microsoft.com/office/drawing/2014/main" id="{A30542CC-B82C-49BA-B901-63F85183D00D}"/>
              </a:ext>
            </a:extLst>
          </p:cNvPr>
          <p:cNvSpPr/>
          <p:nvPr/>
        </p:nvSpPr>
        <p:spPr>
          <a:xfrm>
            <a:off x="3010770" y="3026994"/>
            <a:ext cx="2508250"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Success Opportunities</a:t>
            </a:r>
          </a:p>
        </p:txBody>
      </p:sp>
      <p:sp>
        <p:nvSpPr>
          <p:cNvPr id="11" name="Rectangle 10">
            <a:extLst>
              <a:ext uri="{FF2B5EF4-FFF2-40B4-BE49-F238E27FC236}">
                <a16:creationId xmlns:a16="http://schemas.microsoft.com/office/drawing/2014/main" id="{CA3268CC-444E-4CA2-B20C-672A11AF979E}"/>
              </a:ext>
            </a:extLst>
          </p:cNvPr>
          <p:cNvSpPr/>
          <p:nvPr/>
        </p:nvSpPr>
        <p:spPr>
          <a:xfrm>
            <a:off x="5740400" y="2993993"/>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Use techniques that offer personal control         </a:t>
            </a:r>
            <a:r>
              <a:rPr lang="en-US" sz="1600" dirty="0"/>
              <a:t>Example: allow learners to become increasingly independent.</a:t>
            </a:r>
          </a:p>
          <a:p>
            <a:pPr marL="168275" indent="-168275" algn="l">
              <a:buFont typeface="Arial" panose="020B0604020202020204" pitchFamily="34" charset="0"/>
              <a:buChar char="•"/>
            </a:pPr>
            <a:r>
              <a:rPr lang="en-US" sz="1600" b="1" dirty="0"/>
              <a:t>Use appropriate complexity level.  </a:t>
            </a:r>
            <a:r>
              <a:rPr lang="en-US" sz="1600" dirty="0"/>
              <a:t>Example: content must not be too difficult or too basic so that the learner gains self assurance.</a:t>
            </a:r>
          </a:p>
        </p:txBody>
      </p:sp>
      <p:sp>
        <p:nvSpPr>
          <p:cNvPr id="12" name="Action Button: Go Forward or Next 11">
            <a:hlinkClick r:id="" action="ppaction://hlinkshowjump?jump=nextslide" highlightClick="1"/>
            <a:extLst>
              <a:ext uri="{FF2B5EF4-FFF2-40B4-BE49-F238E27FC236}">
                <a16:creationId xmlns:a16="http://schemas.microsoft.com/office/drawing/2014/main" id="{5A0D6152-84F0-49E6-9D47-AADC65209EF0}"/>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F85EA6-663A-4814-B353-531562BB6D9B}"/>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16" name="Action Button: Go Back or Previous 15">
            <a:hlinkClick r:id="" action="ppaction://hlinkshowjump?jump=previousslide" highlightClick="1"/>
            <a:extLst>
              <a:ext uri="{FF2B5EF4-FFF2-40B4-BE49-F238E27FC236}">
                <a16:creationId xmlns:a16="http://schemas.microsoft.com/office/drawing/2014/main" id="{7717AD7E-90D5-4259-8E3D-B380518137A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01F295-EB85-48A5-B576-0B873E944548}"/>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18" name="Recorded Sound">
            <a:hlinkClick r:id="" action="ppaction://media"/>
            <a:extLst>
              <a:ext uri="{FF2B5EF4-FFF2-40B4-BE49-F238E27FC236}">
                <a16:creationId xmlns:a16="http://schemas.microsoft.com/office/drawing/2014/main" id="{8372C586-D8D6-4D45-8C09-6D91098A0B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9" name="Rectangle 18">
            <a:extLst>
              <a:ext uri="{FF2B5EF4-FFF2-40B4-BE49-F238E27FC236}">
                <a16:creationId xmlns:a16="http://schemas.microsoft.com/office/drawing/2014/main" id="{D6BC9FC9-B104-4715-8A22-B72B3DCA26ED}"/>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934074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0"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5"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6" action="ppaction://hlinksldjump"/>
            <a:extLst>
              <a:ext uri="{FF2B5EF4-FFF2-40B4-BE49-F238E27FC236}">
                <a16:creationId xmlns:a16="http://schemas.microsoft.com/office/drawing/2014/main" id="{B11EC9E3-2B24-4A15-8A97-05D6B6A701BB}"/>
              </a:ext>
            </a:extLst>
          </p:cNvPr>
          <p:cNvSpPr/>
          <p:nvPr/>
        </p:nvSpPr>
        <p:spPr>
          <a:xfrm>
            <a:off x="123915" y="1314635"/>
            <a:ext cx="4025037" cy="266755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a:t>Learning Goal</a:t>
            </a:r>
          </a:p>
        </p:txBody>
      </p:sp>
      <p:sp>
        <p:nvSpPr>
          <p:cNvPr id="8" name="Rectangle 7">
            <a:hlinkClick r:id="rId7" action="ppaction://hlinksldjump"/>
            <a:extLst>
              <a:ext uri="{FF2B5EF4-FFF2-40B4-BE49-F238E27FC236}">
                <a16:creationId xmlns:a16="http://schemas.microsoft.com/office/drawing/2014/main" id="{7ABAC2E6-BC08-4B3D-9BA5-E58C0B332228}"/>
              </a:ext>
            </a:extLst>
          </p:cNvPr>
          <p:cNvSpPr/>
          <p:nvPr/>
        </p:nvSpPr>
        <p:spPr>
          <a:xfrm>
            <a:off x="4292792" y="1314636"/>
            <a:ext cx="4025037" cy="266755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a:t>Learning Objective</a:t>
            </a:r>
          </a:p>
        </p:txBody>
      </p:sp>
      <p:sp>
        <p:nvSpPr>
          <p:cNvPr id="3" name="TextBox 2">
            <a:extLst>
              <a:ext uri="{FF2B5EF4-FFF2-40B4-BE49-F238E27FC236}">
                <a16:creationId xmlns:a16="http://schemas.microsoft.com/office/drawing/2014/main" id="{86A2C514-F812-410E-BFFC-336FDBCDAD62}"/>
              </a:ext>
            </a:extLst>
          </p:cNvPr>
          <p:cNvSpPr txBox="1"/>
          <p:nvPr/>
        </p:nvSpPr>
        <p:spPr>
          <a:xfrm>
            <a:off x="171090" y="4074755"/>
            <a:ext cx="8290733" cy="369332"/>
          </a:xfrm>
          <a:prstGeom prst="rect">
            <a:avLst/>
          </a:prstGeom>
          <a:noFill/>
        </p:spPr>
        <p:txBody>
          <a:bodyPr wrap="square" rtlCol="0">
            <a:spAutoFit/>
          </a:bodyPr>
          <a:lstStyle/>
          <a:p>
            <a:pPr algn="ctr"/>
            <a:r>
              <a:rPr lang="en-US" i="1" dirty="0"/>
              <a:t>Click on each term to learn more</a:t>
            </a:r>
          </a:p>
        </p:txBody>
      </p:sp>
      <p:pic>
        <p:nvPicPr>
          <p:cNvPr id="10" name="Picture 9" descr="Two referees near the goal signaling touchdown to large stadium">
            <a:extLst>
              <a:ext uri="{FF2B5EF4-FFF2-40B4-BE49-F238E27FC236}">
                <a16:creationId xmlns:a16="http://schemas.microsoft.com/office/drawing/2014/main" id="{A7545CDB-9173-47C9-A099-C973B5B689D9}"/>
              </a:ext>
            </a:extLst>
          </p:cNvPr>
          <p:cNvPicPr>
            <a:picLocks noChangeAspect="1"/>
          </p:cNvPicPr>
          <p:nvPr/>
        </p:nvPicPr>
        <p:blipFill rotWithShape="1">
          <a:blip r:embed="rId8">
            <a:extLst>
              <a:ext uri="{28A0092B-C50C-407E-A947-70E740481C1C}">
                <a14:useLocalDpi xmlns:a14="http://schemas.microsoft.com/office/drawing/2010/main" val="0"/>
              </a:ext>
            </a:extLst>
          </a:blip>
          <a:srcRect t="22263"/>
          <a:stretch/>
        </p:blipFill>
        <p:spPr>
          <a:xfrm>
            <a:off x="361725" y="1952386"/>
            <a:ext cx="3549416" cy="1836324"/>
          </a:xfrm>
          <a:prstGeom prst="rect">
            <a:avLst/>
          </a:prstGeom>
        </p:spPr>
      </p:pic>
      <p:pic>
        <p:nvPicPr>
          <p:cNvPr id="13" name="Picture 12" descr="Three arrows on bullseye">
            <a:extLst>
              <a:ext uri="{FF2B5EF4-FFF2-40B4-BE49-F238E27FC236}">
                <a16:creationId xmlns:a16="http://schemas.microsoft.com/office/drawing/2014/main" id="{642E8861-6A98-45E0-97BF-3C8EF2A6F51A}"/>
              </a:ext>
            </a:extLst>
          </p:cNvPr>
          <p:cNvPicPr>
            <a:picLocks noChangeAspect="1"/>
          </p:cNvPicPr>
          <p:nvPr/>
        </p:nvPicPr>
        <p:blipFill rotWithShape="1">
          <a:blip r:embed="rId9">
            <a:extLst>
              <a:ext uri="{28A0092B-C50C-407E-A947-70E740481C1C}">
                <a14:useLocalDpi xmlns:a14="http://schemas.microsoft.com/office/drawing/2010/main" val="0"/>
              </a:ext>
            </a:extLst>
          </a:blip>
          <a:srcRect t="23351"/>
          <a:stretch/>
        </p:blipFill>
        <p:spPr>
          <a:xfrm>
            <a:off x="4530602" y="1952386"/>
            <a:ext cx="3549416" cy="1778746"/>
          </a:xfrm>
          <a:prstGeom prst="rect">
            <a:avLst/>
          </a:prstGeom>
        </p:spPr>
      </p:pic>
      <p:sp>
        <p:nvSpPr>
          <p:cNvPr id="16" name="Action Button: Go Back or Previous 15">
            <a:hlinkClick r:id="" action="ppaction://hlinkshowjump?jump=previousslide" highlightClick="1"/>
            <a:extLst>
              <a:ext uri="{FF2B5EF4-FFF2-40B4-BE49-F238E27FC236}">
                <a16:creationId xmlns:a16="http://schemas.microsoft.com/office/drawing/2014/main" id="{56F86A33-1DAC-46B6-BB00-9A32EAC74EA4}"/>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052739-6927-4463-9729-6BC365C75CDB}"/>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cxnSp>
        <p:nvCxnSpPr>
          <p:cNvPr id="21" name="Straight Connector 20">
            <a:extLst>
              <a:ext uri="{FF2B5EF4-FFF2-40B4-BE49-F238E27FC236}">
                <a16:creationId xmlns:a16="http://schemas.microsoft.com/office/drawing/2014/main" id="{75F01B00-7482-4FD7-AE01-B793AEB876D1}"/>
              </a:ext>
            </a:extLst>
          </p:cNvPr>
          <p:cNvCxnSpPr>
            <a:cxnSpLocks/>
          </p:cNvCxnSpPr>
          <p:nvPr/>
        </p:nvCxnSpPr>
        <p:spPr>
          <a:xfrm>
            <a:off x="2568388" y="1840832"/>
            <a:ext cx="8987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CE7ACE-21A1-4B82-B847-A38ADABA73A9}"/>
              </a:ext>
            </a:extLst>
          </p:cNvPr>
          <p:cNvCxnSpPr>
            <a:cxnSpLocks/>
          </p:cNvCxnSpPr>
          <p:nvPr/>
        </p:nvCxnSpPr>
        <p:spPr>
          <a:xfrm>
            <a:off x="6264441" y="1840832"/>
            <a:ext cx="18155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ED7FBAFF-FB90-48EE-AC77-1959CEDD0AB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4400" y="1290597"/>
            <a:ext cx="609600" cy="609600"/>
          </a:xfrm>
          <a:prstGeom prst="rect">
            <a:avLst/>
          </a:prstGeom>
        </p:spPr>
      </p:pic>
      <p:sp>
        <p:nvSpPr>
          <p:cNvPr id="15" name="Rectangle 14">
            <a:extLst>
              <a:ext uri="{FF2B5EF4-FFF2-40B4-BE49-F238E27FC236}">
                <a16:creationId xmlns:a16="http://schemas.microsoft.com/office/drawing/2014/main" id="{DC1776E5-B14A-4CAA-ADBD-11BB4D50A15C}"/>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844484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75" fill="hold"/>
                                        <p:tgtEl>
                                          <p:spTgt spid="4"/>
                                        </p:tgtEl>
                                      </p:cBhvr>
                                    </p:cmd>
                                  </p:childTnLst>
                                </p:cTn>
                              </p:par>
                              <p:par>
                                <p:cTn id="7" presetID="22" presetClass="entr" presetSubtype="8" fill="hold" nodeType="withEffect">
                                  <p:stCondLst>
                                    <p:cond delay="13250"/>
                                  </p:stCondLst>
                                  <p:childTnLst>
                                    <p:set>
                                      <p:cBhvr>
                                        <p:cTn id="8" dur="1" fill="hold">
                                          <p:stCondLst>
                                            <p:cond delay="0"/>
                                          </p:stCondLst>
                                        </p:cTn>
                                        <p:tgtEl>
                                          <p:spTgt spid="21"/>
                                        </p:tgtEl>
                                        <p:attrNameLst>
                                          <p:attrName>style.visibility</p:attrName>
                                        </p:attrNameLst>
                                      </p:cBhvr>
                                      <p:to>
                                        <p:strVal val="visible"/>
                                      </p:to>
                                    </p:set>
                                    <p:animEffect transition="in" filter="wipe(left)">
                                      <p:cBhvr>
                                        <p:cTn id="9" dur="2000"/>
                                        <p:tgtEl>
                                          <p:spTgt spid="21"/>
                                        </p:tgtEl>
                                      </p:cBhvr>
                                    </p:animEffect>
                                  </p:childTnLst>
                                </p:cTn>
                              </p:par>
                              <p:par>
                                <p:cTn id="10" presetID="10" presetClass="exit" presetSubtype="0" fill="hold" nodeType="withEffect">
                                  <p:stCondLst>
                                    <p:cond delay="1950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22" presetClass="entr" presetSubtype="8" fill="hold" nodeType="withEffect">
                                  <p:stCondLst>
                                    <p:cond delay="2000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2000"/>
                                        <p:tgtEl>
                                          <p:spTgt spid="22"/>
                                        </p:tgtEl>
                                      </p:cBhvr>
                                    </p:animEffect>
                                  </p:childTnLst>
                                </p:cTn>
                              </p:par>
                              <p:par>
                                <p:cTn id="16" presetID="10" presetClass="exit" presetSubtype="0" fill="hold" nodeType="withEffect">
                                  <p:stCondLst>
                                    <p:cond delay="29000"/>
                                  </p:stCondLst>
                                  <p:childTnLst>
                                    <p:animEffect transition="out" filter="fade">
                                      <p:cBhvr>
                                        <p:cTn id="17" dur="10"/>
                                        <p:tgtEl>
                                          <p:spTgt spid="22"/>
                                        </p:tgtEl>
                                      </p:cBhvr>
                                    </p:animEffect>
                                    <p:set>
                                      <p:cBhvr>
                                        <p:cTn id="18" dur="1" fill="hold">
                                          <p:stCondLst>
                                            <p:cond delay="9"/>
                                          </p:stCondLst>
                                        </p:cTn>
                                        <p:tgtEl>
                                          <p:spTgt spid="22"/>
                                        </p:tgtEl>
                                        <p:attrNameLst>
                                          <p:attrName>style.visibility</p:attrName>
                                        </p:attrNameLst>
                                      </p:cBhvr>
                                      <p:to>
                                        <p:strVal val="hidden"/>
                                      </p:to>
                                    </p:set>
                                  </p:childTnLst>
                                </p:cTn>
                              </p:par>
                              <p:par>
                                <p:cTn id="19" presetID="1" presetClass="entr" presetSubtype="0" fill="hold" grpId="0" nodeType="withEffect">
                                  <p:stCondLst>
                                    <p:cond delay="4400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remove"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18" name="Rectangle 17">
            <a:extLst>
              <a:ext uri="{FF2B5EF4-FFF2-40B4-BE49-F238E27FC236}">
                <a16:creationId xmlns:a16="http://schemas.microsoft.com/office/drawing/2014/main" id="{319513F7-F409-4830-9E01-86913C779D46}"/>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atisfaction </a:t>
            </a:r>
          </a:p>
        </p:txBody>
      </p:sp>
      <p:sp>
        <p:nvSpPr>
          <p:cNvPr id="2" name="Rectangle 1">
            <a:extLst>
              <a:ext uri="{FF2B5EF4-FFF2-40B4-BE49-F238E27FC236}">
                <a16:creationId xmlns:a16="http://schemas.microsoft.com/office/drawing/2014/main" id="{55EA8110-B461-400E-B57A-83C37A44EE5A}"/>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S</a:t>
            </a:r>
            <a:r>
              <a:rPr lang="en-US" sz="9600" b="1" cap="none" spc="0" dirty="0">
                <a:ln/>
                <a:solidFill>
                  <a:schemeClr val="accent3"/>
                </a:solidFill>
                <a:effectLst/>
              </a:rPr>
              <a:t>   </a:t>
            </a:r>
          </a:p>
        </p:txBody>
      </p:sp>
      <p:pic>
        <p:nvPicPr>
          <p:cNvPr id="5" name="Picture 4" descr="Smiling businesswoman with digital tablet looking out office window">
            <a:extLst>
              <a:ext uri="{FF2B5EF4-FFF2-40B4-BE49-F238E27FC236}">
                <a16:creationId xmlns:a16="http://schemas.microsoft.com/office/drawing/2014/main" id="{263CD3C5-0052-4B65-AD89-8A66F22061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68085" y="2487735"/>
            <a:ext cx="5157663" cy="3437602"/>
          </a:xfrm>
          <a:prstGeom prst="rect">
            <a:avLst/>
          </a:prstGeom>
        </p:spPr>
      </p:pic>
      <p:pic>
        <p:nvPicPr>
          <p:cNvPr id="10" name="Recorded Sound">
            <a:hlinkClick r:id="" action="ppaction://media"/>
            <a:extLst>
              <a:ext uri="{FF2B5EF4-FFF2-40B4-BE49-F238E27FC236}">
                <a16:creationId xmlns:a16="http://schemas.microsoft.com/office/drawing/2014/main" id="{0DAD505E-9D32-4301-BBB3-99F2B42085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242734"/>
            <a:ext cx="609600" cy="609600"/>
          </a:xfrm>
          <a:prstGeom prst="rect">
            <a:avLst/>
          </a:prstGeom>
        </p:spPr>
      </p:pic>
      <p:sp>
        <p:nvSpPr>
          <p:cNvPr id="12" name="Rectangle 11">
            <a:extLst>
              <a:ext uri="{FF2B5EF4-FFF2-40B4-BE49-F238E27FC236}">
                <a16:creationId xmlns:a16="http://schemas.microsoft.com/office/drawing/2014/main" id="{6B287E8F-A9B1-4B14-A4F0-3041E0E7289C}"/>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3522268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FC4F0-D552-455A-ACFB-BA89DE298900}"/>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E446C0D-8B04-49DB-9AF1-357DDCB443A0}"/>
              </a:ext>
            </a:extLst>
          </p:cNvPr>
          <p:cNvSpPr>
            <a:spLocks noGrp="1"/>
          </p:cNvSpPr>
          <p:nvPr>
            <p:ph type="body" sz="quarter" idx="11"/>
          </p:nvPr>
        </p:nvSpPr>
        <p:spPr/>
        <p:txBody>
          <a:bodyPr>
            <a:noAutofit/>
          </a:bodyPr>
          <a:lstStyle/>
          <a:p>
            <a:r>
              <a:rPr lang="en-US" sz="6000" dirty="0"/>
              <a:t>2</a:t>
            </a:r>
          </a:p>
        </p:txBody>
      </p:sp>
      <p:sp>
        <p:nvSpPr>
          <p:cNvPr id="9" name="Rectangle 8">
            <a:extLst>
              <a:ext uri="{FF2B5EF4-FFF2-40B4-BE49-F238E27FC236}">
                <a16:creationId xmlns:a16="http://schemas.microsoft.com/office/drawing/2014/main" id="{A1393F66-576C-4EBB-841D-5EC429D89313}"/>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atisfaction </a:t>
            </a:r>
          </a:p>
        </p:txBody>
      </p:sp>
      <p:sp>
        <p:nvSpPr>
          <p:cNvPr id="10" name="Rectangle 9">
            <a:extLst>
              <a:ext uri="{FF2B5EF4-FFF2-40B4-BE49-F238E27FC236}">
                <a16:creationId xmlns:a16="http://schemas.microsoft.com/office/drawing/2014/main" id="{463A89D0-41F8-44B9-9DA3-F6FE32151658}"/>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S</a:t>
            </a:r>
            <a:r>
              <a:rPr lang="en-US" sz="9600" b="1" cap="none" spc="0" dirty="0">
                <a:ln/>
                <a:solidFill>
                  <a:schemeClr val="accent3"/>
                </a:solidFill>
                <a:effectLst/>
              </a:rPr>
              <a:t>   </a:t>
            </a:r>
          </a:p>
        </p:txBody>
      </p:sp>
      <p:sp>
        <p:nvSpPr>
          <p:cNvPr id="7" name="Rectangle 6">
            <a:hlinkHover r:id="rId5" action="ppaction://hlinksldjump"/>
            <a:extLst>
              <a:ext uri="{FF2B5EF4-FFF2-40B4-BE49-F238E27FC236}">
                <a16:creationId xmlns:a16="http://schemas.microsoft.com/office/drawing/2014/main" id="{3057D2C5-77B7-493A-9A62-52A69E9B349C}"/>
              </a:ext>
            </a:extLst>
          </p:cNvPr>
          <p:cNvSpPr/>
          <p:nvPr/>
        </p:nvSpPr>
        <p:spPr>
          <a:xfrm>
            <a:off x="304428" y="3026994"/>
            <a:ext cx="2428058"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Intrinsic Reinforcement</a:t>
            </a:r>
          </a:p>
          <a:p>
            <a:pPr algn="ctr"/>
            <a:endParaRPr lang="en-US" dirty="0"/>
          </a:p>
        </p:txBody>
      </p:sp>
      <p:sp>
        <p:nvSpPr>
          <p:cNvPr id="12" name="Rectangle 11">
            <a:hlinkHover r:id="rId6" action="ppaction://hlinksldjump"/>
            <a:extLst>
              <a:ext uri="{FF2B5EF4-FFF2-40B4-BE49-F238E27FC236}">
                <a16:creationId xmlns:a16="http://schemas.microsoft.com/office/drawing/2014/main" id="{394056FE-F36D-4432-B3CA-FDC9784A4B53}"/>
              </a:ext>
            </a:extLst>
          </p:cNvPr>
          <p:cNvSpPr/>
          <p:nvPr/>
        </p:nvSpPr>
        <p:spPr>
          <a:xfrm>
            <a:off x="2919040"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Extrinsic Rewards</a:t>
            </a:r>
          </a:p>
          <a:p>
            <a:pPr algn="ctr"/>
            <a:endParaRPr lang="en-US" dirty="0"/>
          </a:p>
        </p:txBody>
      </p:sp>
      <p:sp>
        <p:nvSpPr>
          <p:cNvPr id="13" name="Rectangle 12">
            <a:hlinkHover r:id="rId7" action="ppaction://hlinksldjump"/>
            <a:extLst>
              <a:ext uri="{FF2B5EF4-FFF2-40B4-BE49-F238E27FC236}">
                <a16:creationId xmlns:a16="http://schemas.microsoft.com/office/drawing/2014/main" id="{74290D79-D451-4FF7-8DDB-4501349A7F13}"/>
              </a:ext>
            </a:extLst>
          </p:cNvPr>
          <p:cNvSpPr/>
          <p:nvPr/>
        </p:nvSpPr>
        <p:spPr>
          <a:xfrm>
            <a:off x="5720206"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Equity</a:t>
            </a:r>
          </a:p>
          <a:p>
            <a:pPr algn="ctr"/>
            <a:endParaRPr lang="en-US" dirty="0"/>
          </a:p>
        </p:txBody>
      </p:sp>
      <p:sp>
        <p:nvSpPr>
          <p:cNvPr id="18" name="Action Button: Go Back or Previous 17">
            <a:hlinkClick r:id="" action="ppaction://hlinkshowjump?jump=previousslide" highlightClick="1"/>
            <a:extLst>
              <a:ext uri="{FF2B5EF4-FFF2-40B4-BE49-F238E27FC236}">
                <a16:creationId xmlns:a16="http://schemas.microsoft.com/office/drawing/2014/main" id="{595B1652-0F4D-46B8-9B20-57E28DBE18E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ECE7B6-8BAE-4EF4-88BD-AB34F694E7EF}"/>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20" name="Recorded Sound">
            <a:hlinkClick r:id="" action="ppaction://media"/>
            <a:extLst>
              <a:ext uri="{FF2B5EF4-FFF2-40B4-BE49-F238E27FC236}">
                <a16:creationId xmlns:a16="http://schemas.microsoft.com/office/drawing/2014/main" id="{CCBEC51E-13FC-42E2-A035-DCEC51DDAE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307432"/>
            <a:ext cx="609600" cy="609600"/>
          </a:xfrm>
          <a:prstGeom prst="rect">
            <a:avLst/>
          </a:prstGeom>
        </p:spPr>
      </p:pic>
      <p:sp>
        <p:nvSpPr>
          <p:cNvPr id="22" name="Rectangle 21">
            <a:extLst>
              <a:ext uri="{FF2B5EF4-FFF2-40B4-BE49-F238E27FC236}">
                <a16:creationId xmlns:a16="http://schemas.microsoft.com/office/drawing/2014/main" id="{E7E12CD2-4962-46C9-AE3D-48CEE54D7137}"/>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384757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7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FC4F0-D552-455A-ACFB-BA89DE298900}"/>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E446C0D-8B04-49DB-9AF1-357DDCB443A0}"/>
              </a:ext>
            </a:extLst>
          </p:cNvPr>
          <p:cNvSpPr>
            <a:spLocks noGrp="1"/>
          </p:cNvSpPr>
          <p:nvPr>
            <p:ph type="body" sz="quarter" idx="11"/>
          </p:nvPr>
        </p:nvSpPr>
        <p:spPr/>
        <p:txBody>
          <a:bodyPr>
            <a:noAutofit/>
          </a:bodyPr>
          <a:lstStyle/>
          <a:p>
            <a:r>
              <a:rPr lang="en-US" sz="6000" dirty="0"/>
              <a:t>2</a:t>
            </a:r>
          </a:p>
        </p:txBody>
      </p:sp>
      <p:sp>
        <p:nvSpPr>
          <p:cNvPr id="9" name="Rectangle 8">
            <a:extLst>
              <a:ext uri="{FF2B5EF4-FFF2-40B4-BE49-F238E27FC236}">
                <a16:creationId xmlns:a16="http://schemas.microsoft.com/office/drawing/2014/main" id="{A1393F66-576C-4EBB-841D-5EC429D89313}"/>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atisfaction </a:t>
            </a:r>
          </a:p>
        </p:txBody>
      </p:sp>
      <p:sp>
        <p:nvSpPr>
          <p:cNvPr id="10" name="Rectangle 9">
            <a:extLst>
              <a:ext uri="{FF2B5EF4-FFF2-40B4-BE49-F238E27FC236}">
                <a16:creationId xmlns:a16="http://schemas.microsoft.com/office/drawing/2014/main" id="{463A89D0-41F8-44B9-9DA3-F6FE32151658}"/>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S</a:t>
            </a:r>
            <a:r>
              <a:rPr lang="en-US" sz="9600" b="1" cap="none" spc="0" dirty="0">
                <a:ln/>
                <a:solidFill>
                  <a:schemeClr val="accent3"/>
                </a:solidFill>
                <a:effectLst/>
              </a:rPr>
              <a:t>   </a:t>
            </a:r>
          </a:p>
        </p:txBody>
      </p:sp>
      <p:sp>
        <p:nvSpPr>
          <p:cNvPr id="7" name="Rectangle 6">
            <a:extLst>
              <a:ext uri="{FF2B5EF4-FFF2-40B4-BE49-F238E27FC236}">
                <a16:creationId xmlns:a16="http://schemas.microsoft.com/office/drawing/2014/main" id="{3057D2C5-77B7-493A-9A62-52A69E9B349C}"/>
              </a:ext>
            </a:extLst>
          </p:cNvPr>
          <p:cNvSpPr/>
          <p:nvPr/>
        </p:nvSpPr>
        <p:spPr>
          <a:xfrm>
            <a:off x="304428"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Intrinsic Reinforcement</a:t>
            </a:r>
          </a:p>
          <a:p>
            <a:pPr algn="ctr"/>
            <a:endParaRPr lang="en-US" dirty="0"/>
          </a:p>
        </p:txBody>
      </p:sp>
      <p:sp>
        <p:nvSpPr>
          <p:cNvPr id="12" name="Rectangle 11">
            <a:hlinkHover r:id="rId5" action="ppaction://hlinksldjump"/>
            <a:extLst>
              <a:ext uri="{FF2B5EF4-FFF2-40B4-BE49-F238E27FC236}">
                <a16:creationId xmlns:a16="http://schemas.microsoft.com/office/drawing/2014/main" id="{394056FE-F36D-4432-B3CA-FDC9784A4B53}"/>
              </a:ext>
            </a:extLst>
          </p:cNvPr>
          <p:cNvSpPr/>
          <p:nvPr/>
        </p:nvSpPr>
        <p:spPr>
          <a:xfrm>
            <a:off x="2919040"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Extrinsic Rewards</a:t>
            </a:r>
          </a:p>
          <a:p>
            <a:pPr algn="ctr"/>
            <a:endParaRPr lang="en-US" dirty="0"/>
          </a:p>
        </p:txBody>
      </p:sp>
      <p:sp>
        <p:nvSpPr>
          <p:cNvPr id="13" name="Rectangle 12">
            <a:hlinkHover r:id="rId6" action="ppaction://hlinksldjump"/>
            <a:extLst>
              <a:ext uri="{FF2B5EF4-FFF2-40B4-BE49-F238E27FC236}">
                <a16:creationId xmlns:a16="http://schemas.microsoft.com/office/drawing/2014/main" id="{74290D79-D451-4FF7-8DDB-4501349A7F13}"/>
              </a:ext>
            </a:extLst>
          </p:cNvPr>
          <p:cNvSpPr/>
          <p:nvPr/>
        </p:nvSpPr>
        <p:spPr>
          <a:xfrm>
            <a:off x="5720206"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Equity</a:t>
            </a:r>
          </a:p>
          <a:p>
            <a:pPr algn="ctr"/>
            <a:endParaRPr lang="en-US" dirty="0"/>
          </a:p>
        </p:txBody>
      </p:sp>
      <p:sp>
        <p:nvSpPr>
          <p:cNvPr id="11" name="Rectangle 10">
            <a:extLst>
              <a:ext uri="{FF2B5EF4-FFF2-40B4-BE49-F238E27FC236}">
                <a16:creationId xmlns:a16="http://schemas.microsoft.com/office/drawing/2014/main" id="{10F0344B-5EC3-4F12-A63D-173F6EE2BAB7}"/>
              </a:ext>
            </a:extLst>
          </p:cNvPr>
          <p:cNvSpPr/>
          <p:nvPr/>
        </p:nvSpPr>
        <p:spPr>
          <a:xfrm>
            <a:off x="255588" y="2983118"/>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Encourage intrinsic enjoyment           </a:t>
            </a:r>
            <a:r>
              <a:rPr lang="en-US" sz="1600" dirty="0"/>
              <a:t>Example: encourage the pleasure of learning to achieve personal goals.</a:t>
            </a:r>
          </a:p>
          <a:p>
            <a:pPr marL="168275" indent="-168275" algn="l">
              <a:buFont typeface="Arial" panose="020B0604020202020204" pitchFamily="34" charset="0"/>
              <a:buChar char="•"/>
            </a:pPr>
            <a:r>
              <a:rPr lang="en-US" sz="1600" b="1" dirty="0"/>
              <a:t>Provide feedback that attributes success to personal effort   </a:t>
            </a:r>
            <a:r>
              <a:rPr lang="en-US" sz="1600" dirty="0"/>
              <a:t>Example: give acknowledgement when risk is taken.</a:t>
            </a:r>
          </a:p>
        </p:txBody>
      </p:sp>
      <p:sp>
        <p:nvSpPr>
          <p:cNvPr id="14" name="Action Button: Go Back or Previous 13">
            <a:hlinkClick r:id="" action="ppaction://hlinkshowjump?jump=previousslide" highlightClick="1"/>
            <a:extLst>
              <a:ext uri="{FF2B5EF4-FFF2-40B4-BE49-F238E27FC236}">
                <a16:creationId xmlns:a16="http://schemas.microsoft.com/office/drawing/2014/main" id="{5903F9FB-A995-435D-B186-4756BEEA52C9}"/>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EFF086-E71F-41F1-BD9E-8C55C83FB101}"/>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16" name="Recorded Sound">
            <a:hlinkClick r:id="" action="ppaction://media"/>
            <a:extLst>
              <a:ext uri="{FF2B5EF4-FFF2-40B4-BE49-F238E27FC236}">
                <a16:creationId xmlns:a16="http://schemas.microsoft.com/office/drawing/2014/main" id="{4CEA5DBE-F157-4366-B52B-BD74A64868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307432"/>
            <a:ext cx="609600" cy="609600"/>
          </a:xfrm>
          <a:prstGeom prst="rect">
            <a:avLst/>
          </a:prstGeom>
        </p:spPr>
      </p:pic>
      <p:sp>
        <p:nvSpPr>
          <p:cNvPr id="17" name="Rectangle 16">
            <a:extLst>
              <a:ext uri="{FF2B5EF4-FFF2-40B4-BE49-F238E27FC236}">
                <a16:creationId xmlns:a16="http://schemas.microsoft.com/office/drawing/2014/main" id="{225A3409-F9E6-420E-B6DA-C107242F6AAB}"/>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454346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6"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FC4F0-D552-455A-ACFB-BA89DE298900}"/>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E446C0D-8B04-49DB-9AF1-357DDCB443A0}"/>
              </a:ext>
            </a:extLst>
          </p:cNvPr>
          <p:cNvSpPr>
            <a:spLocks noGrp="1"/>
          </p:cNvSpPr>
          <p:nvPr>
            <p:ph type="body" sz="quarter" idx="11"/>
          </p:nvPr>
        </p:nvSpPr>
        <p:spPr/>
        <p:txBody>
          <a:bodyPr>
            <a:noAutofit/>
          </a:bodyPr>
          <a:lstStyle/>
          <a:p>
            <a:r>
              <a:rPr lang="en-US" sz="6000" dirty="0"/>
              <a:t>2</a:t>
            </a:r>
          </a:p>
        </p:txBody>
      </p:sp>
      <p:sp>
        <p:nvSpPr>
          <p:cNvPr id="9" name="Rectangle 8">
            <a:extLst>
              <a:ext uri="{FF2B5EF4-FFF2-40B4-BE49-F238E27FC236}">
                <a16:creationId xmlns:a16="http://schemas.microsoft.com/office/drawing/2014/main" id="{A1393F66-576C-4EBB-841D-5EC429D89313}"/>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atisfaction </a:t>
            </a:r>
          </a:p>
        </p:txBody>
      </p:sp>
      <p:sp>
        <p:nvSpPr>
          <p:cNvPr id="10" name="Rectangle 9">
            <a:extLst>
              <a:ext uri="{FF2B5EF4-FFF2-40B4-BE49-F238E27FC236}">
                <a16:creationId xmlns:a16="http://schemas.microsoft.com/office/drawing/2014/main" id="{463A89D0-41F8-44B9-9DA3-F6FE32151658}"/>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S</a:t>
            </a:r>
            <a:r>
              <a:rPr lang="en-US" sz="9600" b="1" cap="none" spc="0" dirty="0">
                <a:ln/>
                <a:solidFill>
                  <a:schemeClr val="accent3"/>
                </a:solidFill>
                <a:effectLst/>
              </a:rPr>
              <a:t>   </a:t>
            </a:r>
          </a:p>
        </p:txBody>
      </p:sp>
      <p:sp>
        <p:nvSpPr>
          <p:cNvPr id="7" name="Rectangle 6">
            <a:hlinkHover r:id="rId4" action="ppaction://hlinksldjump"/>
            <a:extLst>
              <a:ext uri="{FF2B5EF4-FFF2-40B4-BE49-F238E27FC236}">
                <a16:creationId xmlns:a16="http://schemas.microsoft.com/office/drawing/2014/main" id="{3057D2C5-77B7-493A-9A62-52A69E9B349C}"/>
              </a:ext>
            </a:extLst>
          </p:cNvPr>
          <p:cNvSpPr/>
          <p:nvPr/>
        </p:nvSpPr>
        <p:spPr>
          <a:xfrm>
            <a:off x="304428" y="3026994"/>
            <a:ext cx="250039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Intrinsic Reinforcement</a:t>
            </a:r>
          </a:p>
          <a:p>
            <a:pPr algn="ctr"/>
            <a:endParaRPr lang="en-US" dirty="0"/>
          </a:p>
        </p:txBody>
      </p:sp>
      <p:sp>
        <p:nvSpPr>
          <p:cNvPr id="12" name="Rectangle 11">
            <a:extLst>
              <a:ext uri="{FF2B5EF4-FFF2-40B4-BE49-F238E27FC236}">
                <a16:creationId xmlns:a16="http://schemas.microsoft.com/office/drawing/2014/main" id="{394056FE-F36D-4432-B3CA-FDC9784A4B53}"/>
              </a:ext>
            </a:extLst>
          </p:cNvPr>
          <p:cNvSpPr/>
          <p:nvPr/>
        </p:nvSpPr>
        <p:spPr>
          <a:xfrm>
            <a:off x="2919040"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Extrinsic Rewards</a:t>
            </a:r>
          </a:p>
          <a:p>
            <a:pPr algn="ctr"/>
            <a:endParaRPr lang="en-US" dirty="0"/>
          </a:p>
        </p:txBody>
      </p:sp>
      <p:sp>
        <p:nvSpPr>
          <p:cNvPr id="13" name="Rectangle 12">
            <a:hlinkHover r:id="rId5" action="ppaction://hlinksldjump"/>
            <a:extLst>
              <a:ext uri="{FF2B5EF4-FFF2-40B4-BE49-F238E27FC236}">
                <a16:creationId xmlns:a16="http://schemas.microsoft.com/office/drawing/2014/main" id="{74290D79-D451-4FF7-8DDB-4501349A7F13}"/>
              </a:ext>
            </a:extLst>
          </p:cNvPr>
          <p:cNvSpPr/>
          <p:nvPr/>
        </p:nvSpPr>
        <p:spPr>
          <a:xfrm>
            <a:off x="5720206"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Equity</a:t>
            </a:r>
          </a:p>
          <a:p>
            <a:pPr algn="ctr"/>
            <a:endParaRPr lang="en-US" dirty="0"/>
          </a:p>
        </p:txBody>
      </p:sp>
      <p:sp>
        <p:nvSpPr>
          <p:cNvPr id="11" name="Rectangle 10">
            <a:extLst>
              <a:ext uri="{FF2B5EF4-FFF2-40B4-BE49-F238E27FC236}">
                <a16:creationId xmlns:a16="http://schemas.microsoft.com/office/drawing/2014/main" id="{4D33AD9F-5192-4861-AA19-5B794A9BB97D}"/>
              </a:ext>
            </a:extLst>
          </p:cNvPr>
          <p:cNvSpPr/>
          <p:nvPr/>
        </p:nvSpPr>
        <p:spPr>
          <a:xfrm>
            <a:off x="3008388" y="2993993"/>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Reward the learner.   </a:t>
            </a:r>
            <a:r>
              <a:rPr lang="en-US" sz="1600" dirty="0"/>
              <a:t>Example: include congratulatory comments for corrects responses and participation. Avoid making learner feel threatened.</a:t>
            </a:r>
          </a:p>
          <a:p>
            <a:pPr marL="168275" indent="-168275" algn="l">
              <a:buFont typeface="Arial" panose="020B0604020202020204" pitchFamily="34" charset="0"/>
              <a:buChar char="•"/>
            </a:pPr>
            <a:r>
              <a:rPr lang="en-US" sz="1600" b="1" dirty="0"/>
              <a:t>Provide feedback that attributes success to personal effort    </a:t>
            </a:r>
            <a:r>
              <a:rPr lang="en-US" sz="1600" dirty="0"/>
              <a:t>Example: include games with scoring systems</a:t>
            </a:r>
          </a:p>
        </p:txBody>
      </p:sp>
      <p:sp>
        <p:nvSpPr>
          <p:cNvPr id="14" name="Action Button: Go Back or Previous 13">
            <a:hlinkClick r:id="" action="ppaction://hlinkshowjump?jump=previousslide" highlightClick="1"/>
            <a:extLst>
              <a:ext uri="{FF2B5EF4-FFF2-40B4-BE49-F238E27FC236}">
                <a16:creationId xmlns:a16="http://schemas.microsoft.com/office/drawing/2014/main" id="{97E15FAE-5DEF-4DA1-A9B2-7328463AF8F6}"/>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28DF91-0898-48BF-8E19-EC9A3BED9FA5}"/>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16" name="Recorded Sound">
            <a:hlinkClick r:id="" action="ppaction://media"/>
            <a:extLst>
              <a:ext uri="{FF2B5EF4-FFF2-40B4-BE49-F238E27FC236}">
                <a16:creationId xmlns:a16="http://schemas.microsoft.com/office/drawing/2014/main" id="{6431DE2A-E6FB-4BF0-A2D4-069CA4F23E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1307432"/>
            <a:ext cx="609600" cy="609600"/>
          </a:xfrm>
          <a:prstGeom prst="rect">
            <a:avLst/>
          </a:prstGeom>
        </p:spPr>
      </p:pic>
      <p:sp>
        <p:nvSpPr>
          <p:cNvPr id="17" name="Rectangle 16">
            <a:extLst>
              <a:ext uri="{FF2B5EF4-FFF2-40B4-BE49-F238E27FC236}">
                <a16:creationId xmlns:a16="http://schemas.microsoft.com/office/drawing/2014/main" id="{B46F45AA-347A-455F-9CAF-7637D6166E70}"/>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3866021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6"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FC4F0-D552-455A-ACFB-BA89DE298900}"/>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BE446C0D-8B04-49DB-9AF1-357DDCB443A0}"/>
              </a:ext>
            </a:extLst>
          </p:cNvPr>
          <p:cNvSpPr>
            <a:spLocks noGrp="1"/>
          </p:cNvSpPr>
          <p:nvPr>
            <p:ph type="body" sz="quarter" idx="11"/>
          </p:nvPr>
        </p:nvSpPr>
        <p:spPr/>
        <p:txBody>
          <a:bodyPr>
            <a:noAutofit/>
          </a:bodyPr>
          <a:lstStyle/>
          <a:p>
            <a:r>
              <a:rPr lang="en-US" sz="6000" dirty="0"/>
              <a:t>2</a:t>
            </a:r>
          </a:p>
        </p:txBody>
      </p:sp>
      <p:sp>
        <p:nvSpPr>
          <p:cNvPr id="9" name="Rectangle 8">
            <a:extLst>
              <a:ext uri="{FF2B5EF4-FFF2-40B4-BE49-F238E27FC236}">
                <a16:creationId xmlns:a16="http://schemas.microsoft.com/office/drawing/2014/main" id="{A1393F66-576C-4EBB-841D-5EC429D89313}"/>
              </a:ext>
            </a:extLst>
          </p:cNvPr>
          <p:cNvSpPr/>
          <p:nvPr/>
        </p:nvSpPr>
        <p:spPr>
          <a:xfrm>
            <a:off x="142411" y="1160211"/>
            <a:ext cx="6220289" cy="119597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n-US" sz="9600" dirty="0">
                <a:solidFill>
                  <a:schemeClr val="tx1">
                    <a:lumMod val="65000"/>
                    <a:lumOff val="35000"/>
                  </a:schemeClr>
                </a:solidFill>
              </a:rPr>
              <a:t>   atisfaction </a:t>
            </a:r>
          </a:p>
        </p:txBody>
      </p:sp>
      <p:sp>
        <p:nvSpPr>
          <p:cNvPr id="10" name="Rectangle 9">
            <a:extLst>
              <a:ext uri="{FF2B5EF4-FFF2-40B4-BE49-F238E27FC236}">
                <a16:creationId xmlns:a16="http://schemas.microsoft.com/office/drawing/2014/main" id="{463A89D0-41F8-44B9-9DA3-F6FE32151658}"/>
              </a:ext>
            </a:extLst>
          </p:cNvPr>
          <p:cNvSpPr/>
          <p:nvPr/>
        </p:nvSpPr>
        <p:spPr>
          <a:xfrm>
            <a:off x="437713" y="973369"/>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dirty="0">
                <a:ln/>
                <a:solidFill>
                  <a:schemeClr val="accent3"/>
                </a:solidFill>
              </a:rPr>
              <a:t>S</a:t>
            </a:r>
            <a:r>
              <a:rPr lang="en-US" sz="9600" b="1" cap="none" spc="0" dirty="0">
                <a:ln/>
                <a:solidFill>
                  <a:schemeClr val="accent3"/>
                </a:solidFill>
                <a:effectLst/>
              </a:rPr>
              <a:t>   </a:t>
            </a:r>
          </a:p>
        </p:txBody>
      </p:sp>
      <p:sp>
        <p:nvSpPr>
          <p:cNvPr id="7" name="Rectangle 6">
            <a:hlinkHover r:id="rId5" action="ppaction://hlinksldjump"/>
            <a:extLst>
              <a:ext uri="{FF2B5EF4-FFF2-40B4-BE49-F238E27FC236}">
                <a16:creationId xmlns:a16="http://schemas.microsoft.com/office/drawing/2014/main" id="{3057D2C5-77B7-493A-9A62-52A69E9B349C}"/>
              </a:ext>
            </a:extLst>
          </p:cNvPr>
          <p:cNvSpPr/>
          <p:nvPr/>
        </p:nvSpPr>
        <p:spPr>
          <a:xfrm>
            <a:off x="304428" y="3026994"/>
            <a:ext cx="2428058"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Intrinsic Reinforcement</a:t>
            </a:r>
          </a:p>
          <a:p>
            <a:pPr algn="ctr"/>
            <a:endParaRPr lang="en-US" dirty="0"/>
          </a:p>
        </p:txBody>
      </p:sp>
      <p:sp>
        <p:nvSpPr>
          <p:cNvPr id="12" name="Rectangle 11">
            <a:hlinkHover r:id="rId6" action="ppaction://hlinksldjump"/>
            <a:extLst>
              <a:ext uri="{FF2B5EF4-FFF2-40B4-BE49-F238E27FC236}">
                <a16:creationId xmlns:a16="http://schemas.microsoft.com/office/drawing/2014/main" id="{394056FE-F36D-4432-B3CA-FDC9784A4B53}"/>
              </a:ext>
            </a:extLst>
          </p:cNvPr>
          <p:cNvSpPr/>
          <p:nvPr/>
        </p:nvSpPr>
        <p:spPr>
          <a:xfrm>
            <a:off x="2919040"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Extrinsic Rewards</a:t>
            </a:r>
          </a:p>
          <a:p>
            <a:pPr algn="ctr"/>
            <a:endParaRPr lang="en-US" dirty="0"/>
          </a:p>
        </p:txBody>
      </p:sp>
      <p:sp>
        <p:nvSpPr>
          <p:cNvPr id="13" name="Rectangle 12">
            <a:extLst>
              <a:ext uri="{FF2B5EF4-FFF2-40B4-BE49-F238E27FC236}">
                <a16:creationId xmlns:a16="http://schemas.microsoft.com/office/drawing/2014/main" id="{74290D79-D451-4FF7-8DDB-4501349A7F13}"/>
              </a:ext>
            </a:extLst>
          </p:cNvPr>
          <p:cNvSpPr/>
          <p:nvPr/>
        </p:nvSpPr>
        <p:spPr>
          <a:xfrm>
            <a:off x="5720206" y="3026994"/>
            <a:ext cx="2614612" cy="2949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Equity</a:t>
            </a:r>
          </a:p>
          <a:p>
            <a:pPr algn="ctr"/>
            <a:endParaRPr lang="en-US" dirty="0"/>
          </a:p>
        </p:txBody>
      </p:sp>
      <p:sp>
        <p:nvSpPr>
          <p:cNvPr id="11" name="Rectangle 10">
            <a:extLst>
              <a:ext uri="{FF2B5EF4-FFF2-40B4-BE49-F238E27FC236}">
                <a16:creationId xmlns:a16="http://schemas.microsoft.com/office/drawing/2014/main" id="{1CD1301E-0810-47EC-B122-4914335442B3}"/>
              </a:ext>
            </a:extLst>
          </p:cNvPr>
          <p:cNvSpPr/>
          <p:nvPr/>
        </p:nvSpPr>
        <p:spPr>
          <a:xfrm>
            <a:off x="5740400" y="2993993"/>
            <a:ext cx="2508250" cy="301564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168275" indent="-168275" algn="l">
              <a:buFont typeface="Arial" panose="020B0604020202020204" pitchFamily="34" charset="0"/>
              <a:buChar char="•"/>
            </a:pPr>
            <a:r>
              <a:rPr lang="en-US" sz="1600" b="1" dirty="0"/>
              <a:t>Be consistent with content; make performance requirements consistent with expectations.                </a:t>
            </a:r>
            <a:r>
              <a:rPr lang="en-US" sz="1600" dirty="0"/>
              <a:t>Example: ensure level of difficulty on final exercises is in line with preceding exercises. </a:t>
            </a:r>
            <a:endParaRPr lang="en-US" sz="1600" b="1" dirty="0"/>
          </a:p>
        </p:txBody>
      </p:sp>
      <p:sp>
        <p:nvSpPr>
          <p:cNvPr id="14" name="Action Button: Go Forward or Next 13">
            <a:hlinkClick r:id="" action="ppaction://hlinkshowjump?jump=nextslide" highlightClick="1"/>
            <a:extLst>
              <a:ext uri="{FF2B5EF4-FFF2-40B4-BE49-F238E27FC236}">
                <a16:creationId xmlns:a16="http://schemas.microsoft.com/office/drawing/2014/main" id="{1D902CBD-52F9-4BCC-BDC1-86BD50B4C6FD}"/>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BE64B7-C2C2-40FD-ADB6-A704817D652E}"/>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16" name="Action Button: Go Back or Previous 15">
            <a:hlinkClick r:id="" action="ppaction://hlinkshowjump?jump=previousslide" highlightClick="1"/>
            <a:extLst>
              <a:ext uri="{FF2B5EF4-FFF2-40B4-BE49-F238E27FC236}">
                <a16:creationId xmlns:a16="http://schemas.microsoft.com/office/drawing/2014/main" id="{4B89FEB7-00D5-42FE-9788-700CB53D771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027147-51C9-4F66-986D-2DE2F353BC8A}"/>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18" name="Recorded Sound">
            <a:hlinkClick r:id="" action="ppaction://media"/>
            <a:extLst>
              <a:ext uri="{FF2B5EF4-FFF2-40B4-BE49-F238E27FC236}">
                <a16:creationId xmlns:a16="http://schemas.microsoft.com/office/drawing/2014/main" id="{9CDCCE53-3913-4FD5-BDED-70966305DC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4400" y="1307432"/>
            <a:ext cx="609600" cy="609600"/>
          </a:xfrm>
          <a:prstGeom prst="rect">
            <a:avLst/>
          </a:prstGeom>
        </p:spPr>
      </p:pic>
      <p:sp>
        <p:nvSpPr>
          <p:cNvPr id="19" name="Rectangle 18">
            <a:extLst>
              <a:ext uri="{FF2B5EF4-FFF2-40B4-BE49-F238E27FC236}">
                <a16:creationId xmlns:a16="http://schemas.microsoft.com/office/drawing/2014/main" id="{59FFB117-6B10-40C6-B88A-D2124D6D23F6}"/>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31604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6"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hlinkClick r:id="" action="ppaction://hlinkshowjump?jump=nextslide"/>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hlinkClick r:id="rId5" action="ppaction://hlinksldjump"/>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hlinkClick r:id="rId6" action="ppaction://hlinksldjump"/>
            <a:extLst>
              <a:ext uri="{FF2B5EF4-FFF2-40B4-BE49-F238E27FC236}">
                <a16:creationId xmlns:a16="http://schemas.microsoft.com/office/drawing/2014/main" id="{D688B3C0-FDB7-49B5-9DC6-3FA4275B9941}"/>
              </a:ext>
            </a:extLst>
          </p:cNvPr>
          <p:cNvSpPr/>
          <p:nvPr/>
        </p:nvSpPr>
        <p:spPr>
          <a:xfrm>
            <a:off x="2589493" y="3761887"/>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Confidence</a:t>
            </a:r>
          </a:p>
        </p:txBody>
      </p:sp>
      <p:sp>
        <p:nvSpPr>
          <p:cNvPr id="19" name="Rectangle 18">
            <a:hlinkClick r:id="rId7" action="ppaction://hlinksldjump"/>
            <a:extLst>
              <a:ext uri="{FF2B5EF4-FFF2-40B4-BE49-F238E27FC236}">
                <a16:creationId xmlns:a16="http://schemas.microsoft.com/office/drawing/2014/main" id="{FA665905-FF96-4478-B03D-770FBCFBB6FA}"/>
              </a:ext>
            </a:extLst>
          </p:cNvPr>
          <p:cNvSpPr/>
          <p:nvPr/>
        </p:nvSpPr>
        <p:spPr>
          <a:xfrm>
            <a:off x="2589493" y="5020378"/>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Satisfaction</a:t>
            </a:r>
          </a:p>
        </p:txBody>
      </p:sp>
      <p:sp>
        <p:nvSpPr>
          <p:cNvPr id="21" name="Action Button: Document 20">
            <a:hlinkClick r:id="rId8" highlightClick="1"/>
            <a:extLst>
              <a:ext uri="{FF2B5EF4-FFF2-40B4-BE49-F238E27FC236}">
                <a16:creationId xmlns:a16="http://schemas.microsoft.com/office/drawing/2014/main" id="{08EB3E3D-880F-486A-9574-07B9074700D3}"/>
              </a:ext>
            </a:extLst>
          </p:cNvPr>
          <p:cNvSpPr/>
          <p:nvPr/>
        </p:nvSpPr>
        <p:spPr>
          <a:xfrm>
            <a:off x="8554453" y="4701219"/>
            <a:ext cx="469232" cy="688786"/>
          </a:xfrm>
          <a:prstGeom prst="actionButtonDocumen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541EA7-7EFF-4D4F-892A-76F7782AEDDA}"/>
              </a:ext>
            </a:extLst>
          </p:cNvPr>
          <p:cNvSpPr/>
          <p:nvPr/>
        </p:nvSpPr>
        <p:spPr>
          <a:xfrm>
            <a:off x="8298255" y="5410681"/>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HANDOUT</a:t>
            </a:r>
          </a:p>
        </p:txBody>
      </p:sp>
      <p:pic>
        <p:nvPicPr>
          <p:cNvPr id="10" name="Recorded Sound">
            <a:hlinkClick r:id="" action="ppaction://media"/>
            <a:extLst>
              <a:ext uri="{FF2B5EF4-FFF2-40B4-BE49-F238E27FC236}">
                <a16:creationId xmlns:a16="http://schemas.microsoft.com/office/drawing/2014/main" id="{8348AB3C-C94B-4A16-8FAE-9A740C665D5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54453" y="1283196"/>
            <a:ext cx="609600" cy="609600"/>
          </a:xfrm>
          <a:prstGeom prst="rect">
            <a:avLst/>
          </a:prstGeom>
        </p:spPr>
      </p:pic>
      <p:sp>
        <p:nvSpPr>
          <p:cNvPr id="23" name="Rectangle 22">
            <a:extLst>
              <a:ext uri="{FF2B5EF4-FFF2-40B4-BE49-F238E27FC236}">
                <a16:creationId xmlns:a16="http://schemas.microsoft.com/office/drawing/2014/main" id="{D230DB59-0068-4F9B-B928-15636450B57B}"/>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800983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051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hlinkClick r:id="rId3" action="ppaction://hlinksldjump"/>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hlinkClick r:id="rId4" action="ppaction://hlinksldjump"/>
            <a:extLst>
              <a:ext uri="{FF2B5EF4-FFF2-40B4-BE49-F238E27FC236}">
                <a16:creationId xmlns:a16="http://schemas.microsoft.com/office/drawing/2014/main" id="{D688B3C0-FDB7-49B5-9DC6-3FA4275B9941}"/>
              </a:ext>
            </a:extLst>
          </p:cNvPr>
          <p:cNvSpPr/>
          <p:nvPr/>
        </p:nvSpPr>
        <p:spPr>
          <a:xfrm>
            <a:off x="2589493" y="3766369"/>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Confidence</a:t>
            </a:r>
          </a:p>
        </p:txBody>
      </p:sp>
      <p:sp>
        <p:nvSpPr>
          <p:cNvPr id="19" name="Rectangle 18">
            <a:hlinkClick r:id="rId5" action="ppaction://hlinksldjump"/>
            <a:extLst>
              <a:ext uri="{FF2B5EF4-FFF2-40B4-BE49-F238E27FC236}">
                <a16:creationId xmlns:a16="http://schemas.microsoft.com/office/drawing/2014/main" id="{FA665905-FF96-4478-B03D-770FBCFBB6FA}"/>
              </a:ext>
            </a:extLst>
          </p:cNvPr>
          <p:cNvSpPr/>
          <p:nvPr/>
        </p:nvSpPr>
        <p:spPr>
          <a:xfrm>
            <a:off x="2589493" y="5020378"/>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Satisfaction</a:t>
            </a:r>
          </a:p>
        </p:txBody>
      </p:sp>
      <p:sp>
        <p:nvSpPr>
          <p:cNvPr id="5" name="Rectangle 4">
            <a:extLst>
              <a:ext uri="{FF2B5EF4-FFF2-40B4-BE49-F238E27FC236}">
                <a16:creationId xmlns:a16="http://schemas.microsoft.com/office/drawing/2014/main" id="{6ECCE01B-31F2-4450-A233-824391B191DC}"/>
              </a:ext>
            </a:extLst>
          </p:cNvPr>
          <p:cNvSpPr/>
          <p:nvPr/>
        </p:nvSpPr>
        <p:spPr>
          <a:xfrm>
            <a:off x="2589493" y="1182150"/>
            <a:ext cx="4675050" cy="81169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can I make this learning experience stimulating and interesting? </a:t>
            </a:r>
          </a:p>
        </p:txBody>
      </p:sp>
    </p:spTree>
    <p:extLst>
      <p:ext uri="{BB962C8B-B14F-4D97-AF65-F5344CB8AC3E}">
        <p14:creationId xmlns:p14="http://schemas.microsoft.com/office/powerpoint/2010/main" val="4233327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hlinkClick r:id="rId3" action="ppaction://hlinksldjump"/>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hlinkClick r:id="rId4" action="ppaction://hlinksldjump"/>
            <a:extLst>
              <a:ext uri="{FF2B5EF4-FFF2-40B4-BE49-F238E27FC236}">
                <a16:creationId xmlns:a16="http://schemas.microsoft.com/office/drawing/2014/main" id="{D688B3C0-FDB7-49B5-9DC6-3FA4275B9941}"/>
              </a:ext>
            </a:extLst>
          </p:cNvPr>
          <p:cNvSpPr/>
          <p:nvPr/>
        </p:nvSpPr>
        <p:spPr>
          <a:xfrm>
            <a:off x="2589493" y="3766369"/>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Confidence</a:t>
            </a:r>
          </a:p>
        </p:txBody>
      </p:sp>
      <p:sp>
        <p:nvSpPr>
          <p:cNvPr id="19" name="Rectangle 18">
            <a:hlinkClick r:id="rId5" action="ppaction://hlinksldjump"/>
            <a:extLst>
              <a:ext uri="{FF2B5EF4-FFF2-40B4-BE49-F238E27FC236}">
                <a16:creationId xmlns:a16="http://schemas.microsoft.com/office/drawing/2014/main" id="{FA665905-FF96-4478-B03D-770FBCFBB6FA}"/>
              </a:ext>
            </a:extLst>
          </p:cNvPr>
          <p:cNvSpPr/>
          <p:nvPr/>
        </p:nvSpPr>
        <p:spPr>
          <a:xfrm>
            <a:off x="2589493" y="5020378"/>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Satisfaction</a:t>
            </a:r>
          </a:p>
        </p:txBody>
      </p:sp>
      <p:sp>
        <p:nvSpPr>
          <p:cNvPr id="5" name="Rectangle 4">
            <a:extLst>
              <a:ext uri="{FF2B5EF4-FFF2-40B4-BE49-F238E27FC236}">
                <a16:creationId xmlns:a16="http://schemas.microsoft.com/office/drawing/2014/main" id="{6ECCE01B-31F2-4450-A233-824391B191DC}"/>
              </a:ext>
            </a:extLst>
          </p:cNvPr>
          <p:cNvSpPr/>
          <p:nvPr/>
        </p:nvSpPr>
        <p:spPr>
          <a:xfrm>
            <a:off x="2589493" y="2512360"/>
            <a:ext cx="4675050" cy="81169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can I help the learner relate the training material to their real-world experience? </a:t>
            </a:r>
          </a:p>
        </p:txBody>
      </p:sp>
    </p:spTree>
    <p:extLst>
      <p:ext uri="{BB962C8B-B14F-4D97-AF65-F5344CB8AC3E}">
        <p14:creationId xmlns:p14="http://schemas.microsoft.com/office/powerpoint/2010/main" val="40975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hlinkClick r:id="rId3" action="ppaction://hlinksldjump"/>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hlinkClick r:id="rId4" action="ppaction://hlinksldjump"/>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extLst>
              <a:ext uri="{FF2B5EF4-FFF2-40B4-BE49-F238E27FC236}">
                <a16:creationId xmlns:a16="http://schemas.microsoft.com/office/drawing/2014/main" id="{D688B3C0-FDB7-49B5-9DC6-3FA4275B9941}"/>
              </a:ext>
            </a:extLst>
          </p:cNvPr>
          <p:cNvSpPr/>
          <p:nvPr/>
        </p:nvSpPr>
        <p:spPr>
          <a:xfrm>
            <a:off x="2589493" y="3766369"/>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Confidence</a:t>
            </a:r>
          </a:p>
        </p:txBody>
      </p:sp>
      <p:sp>
        <p:nvSpPr>
          <p:cNvPr id="19" name="Rectangle 18">
            <a:hlinkClick r:id="rId5" action="ppaction://hlinksldjump"/>
            <a:extLst>
              <a:ext uri="{FF2B5EF4-FFF2-40B4-BE49-F238E27FC236}">
                <a16:creationId xmlns:a16="http://schemas.microsoft.com/office/drawing/2014/main" id="{FA665905-FF96-4478-B03D-770FBCFBB6FA}"/>
              </a:ext>
            </a:extLst>
          </p:cNvPr>
          <p:cNvSpPr/>
          <p:nvPr/>
        </p:nvSpPr>
        <p:spPr>
          <a:xfrm>
            <a:off x="2589493" y="5020378"/>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Satisfaction</a:t>
            </a:r>
          </a:p>
        </p:txBody>
      </p:sp>
      <p:sp>
        <p:nvSpPr>
          <p:cNvPr id="5" name="Rectangle 4">
            <a:extLst>
              <a:ext uri="{FF2B5EF4-FFF2-40B4-BE49-F238E27FC236}">
                <a16:creationId xmlns:a16="http://schemas.microsoft.com/office/drawing/2014/main" id="{6ECCE01B-31F2-4450-A233-824391B191DC}"/>
              </a:ext>
            </a:extLst>
          </p:cNvPr>
          <p:cNvSpPr/>
          <p:nvPr/>
        </p:nvSpPr>
        <p:spPr>
          <a:xfrm>
            <a:off x="2589493" y="3766369"/>
            <a:ext cx="4675050" cy="81169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can I help the learner succeed, allowing them to control their success? </a:t>
            </a:r>
          </a:p>
        </p:txBody>
      </p:sp>
    </p:spTree>
    <p:extLst>
      <p:ext uri="{BB962C8B-B14F-4D97-AF65-F5344CB8AC3E}">
        <p14:creationId xmlns:p14="http://schemas.microsoft.com/office/powerpoint/2010/main" val="3358428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3DA0D3-19EE-45A9-8D36-DC1F5EA24EB2}"/>
              </a:ext>
            </a:extLst>
          </p:cNvPr>
          <p:cNvSpPr>
            <a:spLocks noGrp="1"/>
          </p:cNvSpPr>
          <p:nvPr>
            <p:ph type="body" sz="quarter" idx="10"/>
          </p:nvPr>
        </p:nvSpPr>
        <p:spPr/>
        <p:txBody>
          <a:bodyPr/>
          <a:lstStyle/>
          <a:p>
            <a:r>
              <a:rPr lang="en-US" dirty="0"/>
              <a:t>Effective Instruction Using ARCS Model</a:t>
            </a:r>
          </a:p>
        </p:txBody>
      </p:sp>
      <p:sp>
        <p:nvSpPr>
          <p:cNvPr id="4" name="Text Placeholder 3">
            <a:extLst>
              <a:ext uri="{FF2B5EF4-FFF2-40B4-BE49-F238E27FC236}">
                <a16:creationId xmlns:a16="http://schemas.microsoft.com/office/drawing/2014/main" id="{4C2F2C99-A518-4342-8D28-92DC7E3F8D0F}"/>
              </a:ext>
            </a:extLst>
          </p:cNvPr>
          <p:cNvSpPr>
            <a:spLocks noGrp="1"/>
          </p:cNvSpPr>
          <p:nvPr>
            <p:ph type="body" sz="quarter" idx="11"/>
          </p:nvPr>
        </p:nvSpPr>
        <p:spPr/>
        <p:txBody>
          <a:bodyPr>
            <a:noAutofit/>
          </a:bodyPr>
          <a:lstStyle/>
          <a:p>
            <a:r>
              <a:rPr lang="en-US" sz="6000" dirty="0"/>
              <a:t>2</a:t>
            </a:r>
          </a:p>
        </p:txBody>
      </p:sp>
      <p:sp>
        <p:nvSpPr>
          <p:cNvPr id="6" name="Action Button: Go Back or Previous 5">
            <a:hlinkClick r:id="" action="ppaction://hlinkshowjump?jump=previousslide" highlightClick="1"/>
            <a:extLst>
              <a:ext uri="{FF2B5EF4-FFF2-40B4-BE49-F238E27FC236}">
                <a16:creationId xmlns:a16="http://schemas.microsoft.com/office/drawing/2014/main" id="{E387B94D-9EF1-4B5F-B668-A132254972E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413AA8-1C6C-4FB1-8881-E97FE709F1A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
        <p:nvSpPr>
          <p:cNvPr id="8" name="Action Button: Go Forward or Next 7">
            <a:hlinkClick r:id="" action="ppaction://hlinkshowjump?jump=nextslide" highlightClick="1"/>
            <a:extLst>
              <a:ext uri="{FF2B5EF4-FFF2-40B4-BE49-F238E27FC236}">
                <a16:creationId xmlns:a16="http://schemas.microsoft.com/office/drawing/2014/main" id="{BDC374CF-908A-4194-8610-16906AFE89C6}"/>
              </a:ext>
            </a:extLst>
          </p:cNvPr>
          <p:cNvSpPr/>
          <p:nvPr/>
        </p:nvSpPr>
        <p:spPr>
          <a:xfrm>
            <a:off x="7734560" y="6172953"/>
            <a:ext cx="523874" cy="390525"/>
          </a:xfrm>
          <a:prstGeom prst="actionButtonForwardNex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40D161-DC30-48E4-8052-9CA95E751C46}"/>
              </a:ext>
            </a:extLst>
          </p:cNvPr>
          <p:cNvSpPr/>
          <p:nvPr/>
        </p:nvSpPr>
        <p:spPr>
          <a:xfrm>
            <a:off x="7508341"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NEXT</a:t>
            </a:r>
          </a:p>
        </p:txBody>
      </p:sp>
      <p:sp>
        <p:nvSpPr>
          <p:cNvPr id="2" name="Rectangle 1">
            <a:extLst>
              <a:ext uri="{FF2B5EF4-FFF2-40B4-BE49-F238E27FC236}">
                <a16:creationId xmlns:a16="http://schemas.microsoft.com/office/drawing/2014/main" id="{55EA8110-B461-400E-B57A-83C37A44EE5A}"/>
              </a:ext>
            </a:extLst>
          </p:cNvPr>
          <p:cNvSpPr/>
          <p:nvPr/>
        </p:nvSpPr>
        <p:spPr>
          <a:xfrm>
            <a:off x="1249718" y="803167"/>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A</a:t>
            </a:r>
          </a:p>
        </p:txBody>
      </p:sp>
      <p:sp>
        <p:nvSpPr>
          <p:cNvPr id="15" name="Rectangle 14">
            <a:extLst>
              <a:ext uri="{FF2B5EF4-FFF2-40B4-BE49-F238E27FC236}">
                <a16:creationId xmlns:a16="http://schemas.microsoft.com/office/drawing/2014/main" id="{A650DD91-2A45-44D0-8C69-9E7367FC6148}"/>
              </a:ext>
            </a:extLst>
          </p:cNvPr>
          <p:cNvSpPr/>
          <p:nvPr/>
        </p:nvSpPr>
        <p:spPr>
          <a:xfrm>
            <a:off x="1247311" y="2133376"/>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R</a:t>
            </a:r>
          </a:p>
        </p:txBody>
      </p:sp>
      <p:sp>
        <p:nvSpPr>
          <p:cNvPr id="16" name="Rectangle 15">
            <a:extLst>
              <a:ext uri="{FF2B5EF4-FFF2-40B4-BE49-F238E27FC236}">
                <a16:creationId xmlns:a16="http://schemas.microsoft.com/office/drawing/2014/main" id="{EAB93F79-8BAF-45C7-B973-6027F9E92C85}"/>
              </a:ext>
            </a:extLst>
          </p:cNvPr>
          <p:cNvSpPr/>
          <p:nvPr/>
        </p:nvSpPr>
        <p:spPr>
          <a:xfrm>
            <a:off x="1272712" y="3387385"/>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C</a:t>
            </a:r>
          </a:p>
        </p:txBody>
      </p:sp>
      <p:sp>
        <p:nvSpPr>
          <p:cNvPr id="17" name="Rectangle 16">
            <a:extLst>
              <a:ext uri="{FF2B5EF4-FFF2-40B4-BE49-F238E27FC236}">
                <a16:creationId xmlns:a16="http://schemas.microsoft.com/office/drawing/2014/main" id="{96C51267-2A65-4E1A-AC06-1E6B4B3D8926}"/>
              </a:ext>
            </a:extLst>
          </p:cNvPr>
          <p:cNvSpPr/>
          <p:nvPr/>
        </p:nvSpPr>
        <p:spPr>
          <a:xfrm>
            <a:off x="1334816" y="4654093"/>
            <a:ext cx="517477"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chemeClr val="accent3"/>
                </a:solidFill>
                <a:effectLst/>
              </a:rPr>
              <a:t>S</a:t>
            </a:r>
          </a:p>
        </p:txBody>
      </p:sp>
      <p:sp>
        <p:nvSpPr>
          <p:cNvPr id="18" name="Rectangle 17">
            <a:hlinkClick r:id="rId5" action="ppaction://hlinksldjump"/>
            <a:extLst>
              <a:ext uri="{FF2B5EF4-FFF2-40B4-BE49-F238E27FC236}">
                <a16:creationId xmlns:a16="http://schemas.microsoft.com/office/drawing/2014/main" id="{319513F7-F409-4830-9E01-86913C779D46}"/>
              </a:ext>
            </a:extLst>
          </p:cNvPr>
          <p:cNvSpPr/>
          <p:nvPr/>
        </p:nvSpPr>
        <p:spPr>
          <a:xfrm>
            <a:off x="2589493" y="1182150"/>
            <a:ext cx="4675051" cy="81169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Attention</a:t>
            </a:r>
          </a:p>
        </p:txBody>
      </p:sp>
      <p:sp>
        <p:nvSpPr>
          <p:cNvPr id="13" name="Rectangle 12">
            <a:hlinkClick r:id="rId6" action="ppaction://hlinksldjump"/>
            <a:extLst>
              <a:ext uri="{FF2B5EF4-FFF2-40B4-BE49-F238E27FC236}">
                <a16:creationId xmlns:a16="http://schemas.microsoft.com/office/drawing/2014/main" id="{C17E07C6-5A5C-45CF-A3C1-9DB68876C5E0}"/>
              </a:ext>
            </a:extLst>
          </p:cNvPr>
          <p:cNvSpPr/>
          <p:nvPr/>
        </p:nvSpPr>
        <p:spPr>
          <a:xfrm>
            <a:off x="2589493" y="2512360"/>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Relevance</a:t>
            </a:r>
          </a:p>
        </p:txBody>
      </p:sp>
      <p:sp>
        <p:nvSpPr>
          <p:cNvPr id="14" name="Rectangle 13">
            <a:hlinkClick r:id="rId7" action="ppaction://hlinksldjump"/>
            <a:extLst>
              <a:ext uri="{FF2B5EF4-FFF2-40B4-BE49-F238E27FC236}">
                <a16:creationId xmlns:a16="http://schemas.microsoft.com/office/drawing/2014/main" id="{D688B3C0-FDB7-49B5-9DC6-3FA4275B9941}"/>
              </a:ext>
            </a:extLst>
          </p:cNvPr>
          <p:cNvSpPr/>
          <p:nvPr/>
        </p:nvSpPr>
        <p:spPr>
          <a:xfrm>
            <a:off x="2589493" y="3766369"/>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Confidence</a:t>
            </a:r>
          </a:p>
        </p:txBody>
      </p:sp>
      <p:sp>
        <p:nvSpPr>
          <p:cNvPr id="19" name="Rectangle 18">
            <a:extLst>
              <a:ext uri="{FF2B5EF4-FFF2-40B4-BE49-F238E27FC236}">
                <a16:creationId xmlns:a16="http://schemas.microsoft.com/office/drawing/2014/main" id="{FA665905-FF96-4478-B03D-770FBCFBB6FA}"/>
              </a:ext>
            </a:extLst>
          </p:cNvPr>
          <p:cNvSpPr/>
          <p:nvPr/>
        </p:nvSpPr>
        <p:spPr>
          <a:xfrm>
            <a:off x="2589493" y="5020378"/>
            <a:ext cx="4675050" cy="811692"/>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dirty="0"/>
              <a:t>Satisfaction</a:t>
            </a:r>
          </a:p>
        </p:txBody>
      </p:sp>
      <p:sp>
        <p:nvSpPr>
          <p:cNvPr id="5" name="Rectangle 4">
            <a:extLst>
              <a:ext uri="{FF2B5EF4-FFF2-40B4-BE49-F238E27FC236}">
                <a16:creationId xmlns:a16="http://schemas.microsoft.com/office/drawing/2014/main" id="{6ECCE01B-31F2-4450-A233-824391B191DC}"/>
              </a:ext>
            </a:extLst>
          </p:cNvPr>
          <p:cNvSpPr/>
          <p:nvPr/>
        </p:nvSpPr>
        <p:spPr>
          <a:xfrm>
            <a:off x="2589493" y="5020378"/>
            <a:ext cx="4675050" cy="81169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can I do to help the students feel good about their experience? </a:t>
            </a:r>
          </a:p>
        </p:txBody>
      </p:sp>
      <p:pic>
        <p:nvPicPr>
          <p:cNvPr id="10" name="Recorded Sound">
            <a:hlinkClick r:id="" action="ppaction://media"/>
            <a:extLst>
              <a:ext uri="{FF2B5EF4-FFF2-40B4-BE49-F238E27FC236}">
                <a16:creationId xmlns:a16="http://schemas.microsoft.com/office/drawing/2014/main" id="{A613F4D8-5440-4375-939E-6988A49C28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83196"/>
            <a:ext cx="609600" cy="609600"/>
          </a:xfrm>
          <a:prstGeom prst="rect">
            <a:avLst/>
          </a:prstGeom>
        </p:spPr>
      </p:pic>
      <p:sp>
        <p:nvSpPr>
          <p:cNvPr id="23" name="Rectangle 22">
            <a:extLst>
              <a:ext uri="{FF2B5EF4-FFF2-40B4-BE49-F238E27FC236}">
                <a16:creationId xmlns:a16="http://schemas.microsoft.com/office/drawing/2014/main" id="{C1E97947-E931-44FB-B1DF-F994BEF9F18E}"/>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16784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5"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1EC9E3-2B24-4A15-8A97-05D6B6A701BB}"/>
              </a:ext>
            </a:extLst>
          </p:cNvPr>
          <p:cNvSpPr/>
          <p:nvPr/>
        </p:nvSpPr>
        <p:spPr>
          <a:xfrm>
            <a:off x="99288" y="1127316"/>
            <a:ext cx="8159146" cy="3187509"/>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r>
              <a:rPr lang="en-US" sz="3600" dirty="0"/>
              <a:t>Learning goals are…</a:t>
            </a:r>
          </a:p>
          <a:p>
            <a:pPr marL="1200150" lvl="1" indent="-228600">
              <a:buFont typeface="Arial" panose="020B0604020202020204" pitchFamily="34" charset="0"/>
              <a:buChar char="•"/>
            </a:pPr>
            <a:r>
              <a:rPr lang="en-US" sz="3600" dirty="0"/>
              <a:t>broad ideas</a:t>
            </a:r>
          </a:p>
          <a:p>
            <a:pPr marL="1200150" lvl="1" indent="-228600">
              <a:buFont typeface="Arial" panose="020B0604020202020204" pitchFamily="34" charset="0"/>
              <a:buChar char="•"/>
            </a:pPr>
            <a:r>
              <a:rPr lang="en-US" sz="3600" dirty="0"/>
              <a:t>achievable and realistic</a:t>
            </a:r>
          </a:p>
          <a:p>
            <a:pPr marL="1200150" lvl="1" indent="-228600">
              <a:buFont typeface="Arial" panose="020B0604020202020204" pitchFamily="34" charset="0"/>
              <a:buChar char="•"/>
            </a:pPr>
            <a:r>
              <a:rPr lang="en-US" sz="3600" dirty="0"/>
              <a:t>not measurable</a:t>
            </a:r>
          </a:p>
          <a:p>
            <a:pPr algn="ctr"/>
            <a:endParaRPr lang="en-US" sz="3600" dirty="0"/>
          </a:p>
        </p:txBody>
      </p:sp>
      <p:pic>
        <p:nvPicPr>
          <p:cNvPr id="13" name="Picture 12" descr="Two referees near the goal signaling touchdown to large stadium">
            <a:extLst>
              <a:ext uri="{FF2B5EF4-FFF2-40B4-BE49-F238E27FC236}">
                <a16:creationId xmlns:a16="http://schemas.microsoft.com/office/drawing/2014/main" id="{03D05032-21E4-4EA9-BB45-652CDB6BDB47}"/>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t="34373" b="6927"/>
          <a:stretch/>
        </p:blipFill>
        <p:spPr>
          <a:xfrm>
            <a:off x="99288" y="1127316"/>
            <a:ext cx="8159146" cy="3187509"/>
          </a:xfrm>
          <a:prstGeom prst="rect">
            <a:avLst/>
          </a:prstGeom>
        </p:spPr>
      </p:pic>
      <p:sp>
        <p:nvSpPr>
          <p:cNvPr id="4" name="Rectangle: Beveled 3">
            <a:hlinkClick r:id="rId7" action="ppaction://hlinksldjump"/>
            <a:extLst>
              <a:ext uri="{FF2B5EF4-FFF2-40B4-BE49-F238E27FC236}">
                <a16:creationId xmlns:a16="http://schemas.microsoft.com/office/drawing/2014/main" id="{10CC5CC0-A916-40B4-8E92-75C8A60251C5}"/>
              </a:ext>
            </a:extLst>
          </p:cNvPr>
          <p:cNvSpPr/>
          <p:nvPr/>
        </p:nvSpPr>
        <p:spPr>
          <a:xfrm>
            <a:off x="2904080" y="4506743"/>
            <a:ext cx="2642478" cy="1223941"/>
          </a:xfrm>
          <a:prstGeom prst="beve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t>Click here to view an example of a learning </a:t>
            </a:r>
            <a:r>
              <a:rPr lang="en-US" sz="2800" b="1" dirty="0"/>
              <a:t>GOAL</a:t>
            </a:r>
          </a:p>
        </p:txBody>
      </p:sp>
      <p:sp>
        <p:nvSpPr>
          <p:cNvPr id="9" name="Action Button: Go Back or Previous 8">
            <a:hlinkClick r:id="" action="ppaction://hlinkshowjump?jump=previousslide" highlightClick="1"/>
            <a:extLst>
              <a:ext uri="{FF2B5EF4-FFF2-40B4-BE49-F238E27FC236}">
                <a16:creationId xmlns:a16="http://schemas.microsoft.com/office/drawing/2014/main" id="{5F2944BC-BBD2-46CE-A3D4-FEA9D9487370}"/>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C223CED5-97BA-457B-AF49-3BB3152ED0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42734"/>
            <a:ext cx="609600" cy="609600"/>
          </a:xfrm>
          <a:prstGeom prst="rect">
            <a:avLst/>
          </a:prstGeom>
        </p:spPr>
      </p:pic>
      <p:sp>
        <p:nvSpPr>
          <p:cNvPr id="10" name="Rectangle 9">
            <a:extLst>
              <a:ext uri="{FF2B5EF4-FFF2-40B4-BE49-F238E27FC236}">
                <a16:creationId xmlns:a16="http://schemas.microsoft.com/office/drawing/2014/main" id="{7DE0A4B7-1F4E-4851-B441-9C7093D04886}"/>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2" name="Rectangle 11">
            <a:extLst>
              <a:ext uri="{FF2B5EF4-FFF2-40B4-BE49-F238E27FC236}">
                <a16:creationId xmlns:a16="http://schemas.microsoft.com/office/drawing/2014/main" id="{4B752586-583E-4895-9110-4AD9ABBDDD8A}"/>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242619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Answer the following: </a:t>
            </a:r>
          </a:p>
          <a:p>
            <a:pPr>
              <a:spcAft>
                <a:spcPts val="1200"/>
              </a:spcAft>
            </a:pPr>
            <a:r>
              <a:rPr lang="en-US" sz="3200" i="1" dirty="0">
                <a:solidFill>
                  <a:srgbClr val="0070C0"/>
                </a:solidFill>
              </a:rPr>
              <a:t>This element of the ARCS model helps the learner believe/feel that they will succeed and control their success. </a:t>
            </a:r>
            <a:endParaRPr lang="en-US" sz="2400" i="1" dirty="0">
              <a:solidFill>
                <a:srgbClr val="0070C0"/>
              </a:solidFill>
            </a:endParaRPr>
          </a:p>
          <a:p>
            <a:pPr>
              <a:spcAft>
                <a:spcPts val="1200"/>
              </a:spcAft>
            </a:pPr>
            <a:r>
              <a:rPr lang="en-US" sz="2400" i="1" dirty="0"/>
              <a:t>        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457509"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A. Attention</a:t>
            </a:r>
          </a:p>
        </p:txBody>
      </p:sp>
      <p:sp>
        <p:nvSpPr>
          <p:cNvPr id="7" name="Flowchart: Alternate Process 6">
            <a:hlinkClick r:id="rId3" action="ppaction://hlinksldjump"/>
            <a:extLst>
              <a:ext uri="{FF2B5EF4-FFF2-40B4-BE49-F238E27FC236}">
                <a16:creationId xmlns:a16="http://schemas.microsoft.com/office/drawing/2014/main" id="{D9219572-63F9-4B1E-986A-936BA0DDB5C7}"/>
              </a:ext>
            </a:extLst>
          </p:cNvPr>
          <p:cNvSpPr/>
          <p:nvPr/>
        </p:nvSpPr>
        <p:spPr>
          <a:xfrm>
            <a:off x="457509"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B. Relevance</a:t>
            </a:r>
          </a:p>
        </p:txBody>
      </p:sp>
      <p:sp>
        <p:nvSpPr>
          <p:cNvPr id="8" name="Action Button: Go Back or Previous 7">
            <a:hlinkClick r:id="" action="ppaction://hlinkshowjump?jump=previousslide"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4" action="ppaction://hlinksldjump"/>
            <a:extLst>
              <a:ext uri="{FF2B5EF4-FFF2-40B4-BE49-F238E27FC236}">
                <a16:creationId xmlns:a16="http://schemas.microsoft.com/office/drawing/2014/main" id="{4453B211-DDAA-499C-9EAC-A0C8CB7BA77A}"/>
              </a:ext>
            </a:extLst>
          </p:cNvPr>
          <p:cNvSpPr/>
          <p:nvPr/>
        </p:nvSpPr>
        <p:spPr>
          <a:xfrm>
            <a:off x="4357971"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C. Confidence</a:t>
            </a:r>
          </a:p>
        </p:txBody>
      </p:sp>
      <p:sp>
        <p:nvSpPr>
          <p:cNvPr id="10" name="Flowchart: Alternate Process 9">
            <a:hlinkClick r:id="rId3" action="ppaction://hlinksldjump"/>
            <a:extLst>
              <a:ext uri="{FF2B5EF4-FFF2-40B4-BE49-F238E27FC236}">
                <a16:creationId xmlns:a16="http://schemas.microsoft.com/office/drawing/2014/main" id="{6D1DB34C-8CF1-4811-BF06-C066968CBDBF}"/>
              </a:ext>
            </a:extLst>
          </p:cNvPr>
          <p:cNvSpPr/>
          <p:nvPr/>
        </p:nvSpPr>
        <p:spPr>
          <a:xfrm>
            <a:off x="4357971"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D. Satisfaction</a:t>
            </a:r>
          </a:p>
        </p:txBody>
      </p:sp>
      <p:sp>
        <p:nvSpPr>
          <p:cNvPr id="11" name="Rectangle 10">
            <a:extLst>
              <a:ext uri="{FF2B5EF4-FFF2-40B4-BE49-F238E27FC236}">
                <a16:creationId xmlns:a16="http://schemas.microsoft.com/office/drawing/2014/main" id="{476E4369-C200-4C05-AADF-3DEA0F066C0F}"/>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spTree>
    <p:extLst>
      <p:ext uri="{BB962C8B-B14F-4D97-AF65-F5344CB8AC3E}">
        <p14:creationId xmlns:p14="http://schemas.microsoft.com/office/powerpoint/2010/main" val="2920987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5" name="Flowchart: Alternate Process 4">
            <a:extLst>
              <a:ext uri="{FF2B5EF4-FFF2-40B4-BE49-F238E27FC236}">
                <a16:creationId xmlns:a16="http://schemas.microsoft.com/office/drawing/2014/main" id="{9F9D8BAD-B853-4E2E-A362-80C1FB61BFB7}"/>
              </a:ext>
            </a:extLst>
          </p:cNvPr>
          <p:cNvSpPr/>
          <p:nvPr/>
        </p:nvSpPr>
        <p:spPr>
          <a:xfrm>
            <a:off x="885566" y="3429000"/>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indent="-463550">
              <a:spcAft>
                <a:spcPts val="1200"/>
              </a:spcAft>
            </a:pPr>
            <a:r>
              <a:rPr lang="en-US" sz="2000" dirty="0">
                <a:solidFill>
                  <a:schemeClr val="accent6">
                    <a:lumMod val="50000"/>
                  </a:schemeClr>
                </a:solidFill>
              </a:rPr>
              <a:t>	</a:t>
            </a:r>
            <a:r>
              <a:rPr lang="en-US" sz="2800" i="1" dirty="0">
                <a:solidFill>
                  <a:srgbClr val="0070C0"/>
                </a:solidFill>
              </a:rPr>
              <a:t>Building </a:t>
            </a:r>
            <a:r>
              <a:rPr lang="en-US" sz="2800" b="1" i="1" dirty="0">
                <a:solidFill>
                  <a:srgbClr val="0070C0"/>
                </a:solidFill>
              </a:rPr>
              <a:t>CONFIDENCE</a:t>
            </a:r>
            <a:r>
              <a:rPr lang="en-US" sz="2800" i="1" dirty="0">
                <a:solidFill>
                  <a:srgbClr val="0070C0"/>
                </a:solidFill>
              </a:rPr>
              <a:t> helps the learner believe/feel that they will succeed and control their success. </a:t>
            </a:r>
            <a:endParaRPr lang="en-US" sz="2000" i="1" dirty="0">
              <a:solidFill>
                <a:srgbClr val="0070C0"/>
              </a:solidFill>
            </a:endParaRPr>
          </a:p>
          <a:p>
            <a:pPr marL="463550" indent="-463550">
              <a:spcAft>
                <a:spcPts val="1200"/>
              </a:spcAft>
            </a:pPr>
            <a:endParaRPr lang="en-US" sz="2000" dirty="0">
              <a:solidFill>
                <a:srgbClr val="0070C0"/>
              </a:solidFill>
            </a:endParaRPr>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pic>
        <p:nvPicPr>
          <p:cNvPr id="10" name="Graphic 9" descr="Checkbox Checked with solid fill">
            <a:extLst>
              <a:ext uri="{FF2B5EF4-FFF2-40B4-BE49-F238E27FC236}">
                <a16:creationId xmlns:a16="http://schemas.microsoft.com/office/drawing/2014/main" id="{09F5BC98-EF65-4939-A840-C3D4DEECD8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852" y="983020"/>
            <a:ext cx="1204162" cy="1204162"/>
          </a:xfrm>
          <a:prstGeom prst="rect">
            <a:avLst/>
          </a:prstGeom>
        </p:spPr>
      </p:pic>
    </p:spTree>
    <p:extLst>
      <p:ext uri="{BB962C8B-B14F-4D97-AF65-F5344CB8AC3E}">
        <p14:creationId xmlns:p14="http://schemas.microsoft.com/office/powerpoint/2010/main" val="1005097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2"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508935"/>
            <a:ext cx="7954006" cy="248839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1" name="Flowchart: Alternate Process 10">
            <a:extLst>
              <a:ext uri="{FF2B5EF4-FFF2-40B4-BE49-F238E27FC236}">
                <a16:creationId xmlns:a16="http://schemas.microsoft.com/office/drawing/2014/main" id="{4E3D137B-87A1-440B-ACED-D4F1866EA453}"/>
              </a:ext>
            </a:extLst>
          </p:cNvPr>
          <p:cNvSpPr/>
          <p:nvPr/>
        </p:nvSpPr>
        <p:spPr>
          <a:xfrm>
            <a:off x="893508" y="3429000"/>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Building</a:t>
            </a:r>
            <a:r>
              <a:rPr lang="en-US" sz="2800" b="1" i="1" dirty="0">
                <a:solidFill>
                  <a:srgbClr val="0070C0"/>
                </a:solidFill>
              </a:rPr>
              <a:t> CONFIDENCE</a:t>
            </a:r>
            <a:r>
              <a:rPr lang="en-US" sz="2800" i="1" dirty="0">
                <a:solidFill>
                  <a:srgbClr val="0070C0"/>
                </a:solidFill>
              </a:rPr>
              <a:t> helps the learner believe/feel that they will succeed and control their success.</a:t>
            </a:r>
            <a:endParaRPr lang="en-US" sz="2800" dirty="0">
              <a:solidFill>
                <a:srgbClr val="0070C0"/>
              </a:solidFill>
            </a:endParaRPr>
          </a:p>
        </p:txBody>
      </p:sp>
    </p:spTree>
    <p:extLst>
      <p:ext uri="{BB962C8B-B14F-4D97-AF65-F5344CB8AC3E}">
        <p14:creationId xmlns:p14="http://schemas.microsoft.com/office/powerpoint/2010/main" val="2343104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Answer the following: </a:t>
            </a:r>
          </a:p>
          <a:p>
            <a:pPr>
              <a:spcAft>
                <a:spcPts val="1200"/>
              </a:spcAft>
            </a:pPr>
            <a:r>
              <a:rPr lang="en-US" sz="3200" i="1" dirty="0">
                <a:solidFill>
                  <a:srgbClr val="0070C0"/>
                </a:solidFill>
              </a:rPr>
              <a:t>This element of the ARCS model captures and sustains the interest of the learner and stimulates the curiosity to learn.  </a:t>
            </a:r>
            <a:endParaRPr lang="en-US" sz="2400" i="1" dirty="0">
              <a:solidFill>
                <a:srgbClr val="0070C0"/>
              </a:solidFill>
            </a:endParaRPr>
          </a:p>
          <a:p>
            <a:pPr>
              <a:spcAft>
                <a:spcPts val="1200"/>
              </a:spcAft>
            </a:pPr>
            <a:r>
              <a:rPr lang="en-US" sz="2400" i="1" dirty="0"/>
              <a:t>        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457509"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A. Attention</a:t>
            </a:r>
          </a:p>
        </p:txBody>
      </p:sp>
      <p:sp>
        <p:nvSpPr>
          <p:cNvPr id="7" name="Flowchart: Alternate Process 6">
            <a:hlinkClick r:id="rId4" action="ppaction://hlinksldjump"/>
            <a:extLst>
              <a:ext uri="{FF2B5EF4-FFF2-40B4-BE49-F238E27FC236}">
                <a16:creationId xmlns:a16="http://schemas.microsoft.com/office/drawing/2014/main" id="{D9219572-63F9-4B1E-986A-936BA0DDB5C7}"/>
              </a:ext>
            </a:extLst>
          </p:cNvPr>
          <p:cNvSpPr/>
          <p:nvPr/>
        </p:nvSpPr>
        <p:spPr>
          <a:xfrm>
            <a:off x="457509"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B. Relevance</a:t>
            </a:r>
          </a:p>
        </p:txBody>
      </p:sp>
      <p:sp>
        <p:nvSpPr>
          <p:cNvPr id="8" name="Action Button: Go Back or Previous 7">
            <a:hlinkClick r:id="rId5" action="ppaction://hlinksldjump"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4" action="ppaction://hlinksldjump"/>
            <a:extLst>
              <a:ext uri="{FF2B5EF4-FFF2-40B4-BE49-F238E27FC236}">
                <a16:creationId xmlns:a16="http://schemas.microsoft.com/office/drawing/2014/main" id="{4453B211-DDAA-499C-9EAC-A0C8CB7BA77A}"/>
              </a:ext>
            </a:extLst>
          </p:cNvPr>
          <p:cNvSpPr/>
          <p:nvPr/>
        </p:nvSpPr>
        <p:spPr>
          <a:xfrm>
            <a:off x="4357971"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C. Confidence</a:t>
            </a:r>
          </a:p>
        </p:txBody>
      </p:sp>
      <p:sp>
        <p:nvSpPr>
          <p:cNvPr id="10" name="Flowchart: Alternate Process 9">
            <a:hlinkClick r:id="rId4" action="ppaction://hlinksldjump"/>
            <a:extLst>
              <a:ext uri="{FF2B5EF4-FFF2-40B4-BE49-F238E27FC236}">
                <a16:creationId xmlns:a16="http://schemas.microsoft.com/office/drawing/2014/main" id="{6D1DB34C-8CF1-4811-BF06-C066968CBDBF}"/>
              </a:ext>
            </a:extLst>
          </p:cNvPr>
          <p:cNvSpPr/>
          <p:nvPr/>
        </p:nvSpPr>
        <p:spPr>
          <a:xfrm>
            <a:off x="4357971"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D. Satisfaction</a:t>
            </a:r>
          </a:p>
        </p:txBody>
      </p:sp>
      <p:sp>
        <p:nvSpPr>
          <p:cNvPr id="11" name="Rectangle 10">
            <a:extLst>
              <a:ext uri="{FF2B5EF4-FFF2-40B4-BE49-F238E27FC236}">
                <a16:creationId xmlns:a16="http://schemas.microsoft.com/office/drawing/2014/main" id="{5B4EFBF9-8604-46A1-8F60-4781388034DE}"/>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PREVIOUS</a:t>
            </a:r>
          </a:p>
        </p:txBody>
      </p:sp>
    </p:spTree>
    <p:extLst>
      <p:ext uri="{BB962C8B-B14F-4D97-AF65-F5344CB8AC3E}">
        <p14:creationId xmlns:p14="http://schemas.microsoft.com/office/powerpoint/2010/main" val="3698210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5" name="Flowchart: Alternate Process 4">
            <a:extLst>
              <a:ext uri="{FF2B5EF4-FFF2-40B4-BE49-F238E27FC236}">
                <a16:creationId xmlns:a16="http://schemas.microsoft.com/office/drawing/2014/main" id="{9F9D8BAD-B853-4E2E-A362-80C1FB61BFB7}"/>
              </a:ext>
            </a:extLst>
          </p:cNvPr>
          <p:cNvSpPr/>
          <p:nvPr/>
        </p:nvSpPr>
        <p:spPr>
          <a:xfrm>
            <a:off x="885566"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indent="-463550">
              <a:spcAft>
                <a:spcPts val="1200"/>
              </a:spcAft>
            </a:pPr>
            <a:r>
              <a:rPr lang="en-US" sz="2800" dirty="0">
                <a:solidFill>
                  <a:srgbClr val="0070C0"/>
                </a:solidFill>
              </a:rPr>
              <a:t>	Gaining the learner’s </a:t>
            </a:r>
            <a:r>
              <a:rPr lang="en-US" sz="2800" b="1" dirty="0">
                <a:solidFill>
                  <a:srgbClr val="0070C0"/>
                </a:solidFill>
              </a:rPr>
              <a:t>ATTENTION </a:t>
            </a:r>
            <a:r>
              <a:rPr lang="en-US" sz="2800" i="1" dirty="0">
                <a:solidFill>
                  <a:srgbClr val="0070C0"/>
                </a:solidFill>
              </a:rPr>
              <a:t>captures and sustains the interest of the learner and stimulates the curiosity to learn.  </a:t>
            </a:r>
          </a:p>
          <a:p>
            <a:pPr marL="463550" indent="-463550">
              <a:spcAft>
                <a:spcPts val="1200"/>
              </a:spcAft>
            </a:pPr>
            <a:endParaRPr lang="en-US" sz="2000" dirty="0">
              <a:solidFill>
                <a:srgbClr val="0070C0"/>
              </a:solidFill>
            </a:endParaRPr>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pic>
        <p:nvPicPr>
          <p:cNvPr id="10" name="Graphic 9" descr="Checkbox Checked with solid fill">
            <a:extLst>
              <a:ext uri="{FF2B5EF4-FFF2-40B4-BE49-F238E27FC236}">
                <a16:creationId xmlns:a16="http://schemas.microsoft.com/office/drawing/2014/main" id="{C5B970FE-6BCA-45A8-8960-3D22675301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852" y="983020"/>
            <a:ext cx="1204162" cy="1204162"/>
          </a:xfrm>
          <a:prstGeom prst="rect">
            <a:avLst/>
          </a:prstGeom>
        </p:spPr>
      </p:pic>
    </p:spTree>
    <p:extLst>
      <p:ext uri="{BB962C8B-B14F-4D97-AF65-F5344CB8AC3E}">
        <p14:creationId xmlns:p14="http://schemas.microsoft.com/office/powerpoint/2010/main" val="1589204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2"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657126"/>
            <a:ext cx="7954006" cy="197080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2" name="Flowchart: Alternate Process 11">
            <a:extLst>
              <a:ext uri="{FF2B5EF4-FFF2-40B4-BE49-F238E27FC236}">
                <a16:creationId xmlns:a16="http://schemas.microsoft.com/office/drawing/2014/main" id="{13DF77D9-53DB-4311-A7B3-2439D8890F86}"/>
              </a:ext>
            </a:extLst>
          </p:cNvPr>
          <p:cNvSpPr/>
          <p:nvPr/>
        </p:nvSpPr>
        <p:spPr>
          <a:xfrm>
            <a:off x="885566"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indent="-463550">
              <a:spcAft>
                <a:spcPts val="1200"/>
              </a:spcAft>
            </a:pPr>
            <a:r>
              <a:rPr lang="en-US" sz="2800" dirty="0">
                <a:solidFill>
                  <a:srgbClr val="0070C0"/>
                </a:solidFill>
              </a:rPr>
              <a:t>	Gaining the learner’s </a:t>
            </a:r>
            <a:r>
              <a:rPr lang="en-US" sz="2800" b="1" dirty="0">
                <a:solidFill>
                  <a:srgbClr val="0070C0"/>
                </a:solidFill>
              </a:rPr>
              <a:t>ATTENTION </a:t>
            </a:r>
            <a:r>
              <a:rPr lang="en-US" sz="2800" i="1" dirty="0">
                <a:solidFill>
                  <a:srgbClr val="0070C0"/>
                </a:solidFill>
              </a:rPr>
              <a:t>captures and sustains the interest of the learner and stimulates the curiosity to learn.  </a:t>
            </a:r>
          </a:p>
          <a:p>
            <a:pPr marL="463550" indent="-463550">
              <a:spcAft>
                <a:spcPts val="1200"/>
              </a:spcAft>
            </a:pPr>
            <a:endParaRPr lang="en-US" sz="2000" dirty="0">
              <a:solidFill>
                <a:srgbClr val="0070C0"/>
              </a:solidFill>
            </a:endParaRPr>
          </a:p>
        </p:txBody>
      </p:sp>
    </p:spTree>
    <p:extLst>
      <p:ext uri="{BB962C8B-B14F-4D97-AF65-F5344CB8AC3E}">
        <p14:creationId xmlns:p14="http://schemas.microsoft.com/office/powerpoint/2010/main" val="3599562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Answer the following: </a:t>
            </a:r>
          </a:p>
          <a:p>
            <a:r>
              <a:rPr lang="en-US" sz="3200" i="1" dirty="0">
                <a:solidFill>
                  <a:srgbClr val="0070C0"/>
                </a:solidFill>
              </a:rPr>
              <a:t>This element of the ARCS model shows the usefulness of the content so that the learner can bridge the gap between the instruction and how they can use it in the real world. </a:t>
            </a:r>
            <a:endParaRPr lang="en-US" sz="2400" i="1" dirty="0">
              <a:solidFill>
                <a:srgbClr val="0070C0"/>
              </a:solidFill>
            </a:endParaRPr>
          </a:p>
          <a:p>
            <a:pPr>
              <a:spcAft>
                <a:spcPts val="1200"/>
              </a:spcAft>
            </a:pPr>
            <a:r>
              <a:rPr lang="en-US" sz="2400" i="1" dirty="0"/>
              <a:t>        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457509"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A. Attention</a:t>
            </a:r>
          </a:p>
        </p:txBody>
      </p:sp>
      <p:sp>
        <p:nvSpPr>
          <p:cNvPr id="7" name="Flowchart: Alternate Process 6">
            <a:hlinkClick r:id="rId4" action="ppaction://hlinksldjump"/>
            <a:extLst>
              <a:ext uri="{FF2B5EF4-FFF2-40B4-BE49-F238E27FC236}">
                <a16:creationId xmlns:a16="http://schemas.microsoft.com/office/drawing/2014/main" id="{D9219572-63F9-4B1E-986A-936BA0DDB5C7}"/>
              </a:ext>
            </a:extLst>
          </p:cNvPr>
          <p:cNvSpPr/>
          <p:nvPr/>
        </p:nvSpPr>
        <p:spPr>
          <a:xfrm>
            <a:off x="457509"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B. Relevance</a:t>
            </a:r>
          </a:p>
        </p:txBody>
      </p:sp>
      <p:sp>
        <p:nvSpPr>
          <p:cNvPr id="8" name="Action Button: Go Back or Previous 7">
            <a:hlinkClick r:id="" action="ppaction://hlinkshowjump?jump=previousslide"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3" action="ppaction://hlinksldjump"/>
            <a:extLst>
              <a:ext uri="{FF2B5EF4-FFF2-40B4-BE49-F238E27FC236}">
                <a16:creationId xmlns:a16="http://schemas.microsoft.com/office/drawing/2014/main" id="{4453B211-DDAA-499C-9EAC-A0C8CB7BA77A}"/>
              </a:ext>
            </a:extLst>
          </p:cNvPr>
          <p:cNvSpPr/>
          <p:nvPr/>
        </p:nvSpPr>
        <p:spPr>
          <a:xfrm>
            <a:off x="4357971"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C. Confidence</a:t>
            </a:r>
          </a:p>
        </p:txBody>
      </p:sp>
      <p:sp>
        <p:nvSpPr>
          <p:cNvPr id="10" name="Flowchart: Alternate Process 9">
            <a:hlinkClick r:id="rId3" action="ppaction://hlinksldjump"/>
            <a:extLst>
              <a:ext uri="{FF2B5EF4-FFF2-40B4-BE49-F238E27FC236}">
                <a16:creationId xmlns:a16="http://schemas.microsoft.com/office/drawing/2014/main" id="{6D1DB34C-8CF1-4811-BF06-C066968CBDBF}"/>
              </a:ext>
            </a:extLst>
          </p:cNvPr>
          <p:cNvSpPr/>
          <p:nvPr/>
        </p:nvSpPr>
        <p:spPr>
          <a:xfrm>
            <a:off x="4357971"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D. Satisfaction</a:t>
            </a:r>
          </a:p>
        </p:txBody>
      </p:sp>
      <p:sp>
        <p:nvSpPr>
          <p:cNvPr id="11" name="Rectangle 10">
            <a:extLst>
              <a:ext uri="{FF2B5EF4-FFF2-40B4-BE49-F238E27FC236}">
                <a16:creationId xmlns:a16="http://schemas.microsoft.com/office/drawing/2014/main" id="{891B0C03-7B59-4CB4-B921-2DE7FF1C2C10}"/>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PREVIOUS</a:t>
            </a:r>
          </a:p>
        </p:txBody>
      </p:sp>
    </p:spTree>
    <p:extLst>
      <p:ext uri="{BB962C8B-B14F-4D97-AF65-F5344CB8AC3E}">
        <p14:creationId xmlns:p14="http://schemas.microsoft.com/office/powerpoint/2010/main" val="1826479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304428" y="1200150"/>
            <a:ext cx="7954006" cy="35052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5" name="Flowchart: Alternate Process 4">
            <a:extLst>
              <a:ext uri="{FF2B5EF4-FFF2-40B4-BE49-F238E27FC236}">
                <a16:creationId xmlns:a16="http://schemas.microsoft.com/office/drawing/2014/main" id="{9F9D8BAD-B853-4E2E-A362-80C1FB61BFB7}"/>
              </a:ext>
            </a:extLst>
          </p:cNvPr>
          <p:cNvSpPr/>
          <p:nvPr/>
        </p:nvSpPr>
        <p:spPr>
          <a:xfrm>
            <a:off x="885566"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b="1" i="1" dirty="0">
                <a:solidFill>
                  <a:srgbClr val="0070C0"/>
                </a:solidFill>
              </a:rPr>
              <a:t>RELEVANCE</a:t>
            </a:r>
            <a:r>
              <a:rPr lang="en-US" sz="2800" i="1" dirty="0">
                <a:solidFill>
                  <a:srgbClr val="0070C0"/>
                </a:solidFill>
              </a:rPr>
              <a:t> shows the usefulness of the content so that the trainee can bridge the gap between the instruction and the real world. </a:t>
            </a:r>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pic>
        <p:nvPicPr>
          <p:cNvPr id="10" name="Graphic 9" descr="Checkbox Checked with solid fill">
            <a:extLst>
              <a:ext uri="{FF2B5EF4-FFF2-40B4-BE49-F238E27FC236}">
                <a16:creationId xmlns:a16="http://schemas.microsoft.com/office/drawing/2014/main" id="{9C046EB9-A256-4EDE-A9D2-713F0847B7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852" y="983020"/>
            <a:ext cx="1204162" cy="1204162"/>
          </a:xfrm>
          <a:prstGeom prst="rect">
            <a:avLst/>
          </a:prstGeom>
        </p:spPr>
      </p:pic>
    </p:spTree>
    <p:extLst>
      <p:ext uri="{BB962C8B-B14F-4D97-AF65-F5344CB8AC3E}">
        <p14:creationId xmlns:p14="http://schemas.microsoft.com/office/powerpoint/2010/main" val="1153751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2"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657126"/>
            <a:ext cx="7954006" cy="197080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2" name="Flowchart: Alternate Process 11">
            <a:extLst>
              <a:ext uri="{FF2B5EF4-FFF2-40B4-BE49-F238E27FC236}">
                <a16:creationId xmlns:a16="http://schemas.microsoft.com/office/drawing/2014/main" id="{9667C1C6-DD1D-43E4-8B2E-ACFBBA76BA4A}"/>
              </a:ext>
            </a:extLst>
          </p:cNvPr>
          <p:cNvSpPr/>
          <p:nvPr/>
        </p:nvSpPr>
        <p:spPr>
          <a:xfrm>
            <a:off x="1148963" y="3197943"/>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b="1" i="1" dirty="0">
                <a:solidFill>
                  <a:srgbClr val="0070C0"/>
                </a:solidFill>
              </a:rPr>
              <a:t>RELEVANCE</a:t>
            </a:r>
            <a:r>
              <a:rPr lang="en-US" sz="2800" i="1" dirty="0">
                <a:solidFill>
                  <a:srgbClr val="0070C0"/>
                </a:solidFill>
              </a:rPr>
              <a:t> shows the usefulness of the content so that the trainee can bridge the gap between the instruction and the real world. </a:t>
            </a:r>
          </a:p>
        </p:txBody>
      </p:sp>
    </p:spTree>
    <p:extLst>
      <p:ext uri="{BB962C8B-B14F-4D97-AF65-F5344CB8AC3E}">
        <p14:creationId xmlns:p14="http://schemas.microsoft.com/office/powerpoint/2010/main" val="1729595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200150"/>
            <a:ext cx="7954006" cy="2806366"/>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Answer the following: </a:t>
            </a:r>
          </a:p>
          <a:p>
            <a:r>
              <a:rPr lang="en-US" sz="3200" i="1" dirty="0">
                <a:solidFill>
                  <a:srgbClr val="0070C0"/>
                </a:solidFill>
              </a:rPr>
              <a:t>This element of the ARCS model reinforces accomplishment with reward.</a:t>
            </a:r>
          </a:p>
          <a:p>
            <a:endParaRPr lang="en-US" sz="2400" i="1" dirty="0">
              <a:solidFill>
                <a:srgbClr val="0070C0"/>
              </a:solidFill>
            </a:endParaRPr>
          </a:p>
          <a:p>
            <a:pPr>
              <a:spcAft>
                <a:spcPts val="1200"/>
              </a:spcAft>
            </a:pPr>
            <a:r>
              <a:rPr lang="en-US" sz="2400" i="1" dirty="0"/>
              <a:t>        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457509"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A. Attention</a:t>
            </a:r>
          </a:p>
        </p:txBody>
      </p:sp>
      <p:sp>
        <p:nvSpPr>
          <p:cNvPr id="7" name="Flowchart: Alternate Process 6">
            <a:hlinkClick r:id="rId3" action="ppaction://hlinksldjump"/>
            <a:extLst>
              <a:ext uri="{FF2B5EF4-FFF2-40B4-BE49-F238E27FC236}">
                <a16:creationId xmlns:a16="http://schemas.microsoft.com/office/drawing/2014/main" id="{D9219572-63F9-4B1E-986A-936BA0DDB5C7}"/>
              </a:ext>
            </a:extLst>
          </p:cNvPr>
          <p:cNvSpPr/>
          <p:nvPr/>
        </p:nvSpPr>
        <p:spPr>
          <a:xfrm>
            <a:off x="457509"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B. Relevance</a:t>
            </a:r>
          </a:p>
        </p:txBody>
      </p:sp>
      <p:sp>
        <p:nvSpPr>
          <p:cNvPr id="8" name="Action Button: Go Back or Previous 7">
            <a:hlinkClick r:id="rId4" action="ppaction://hlinksldjump"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3" action="ppaction://hlinksldjump"/>
            <a:extLst>
              <a:ext uri="{FF2B5EF4-FFF2-40B4-BE49-F238E27FC236}">
                <a16:creationId xmlns:a16="http://schemas.microsoft.com/office/drawing/2014/main" id="{4453B211-DDAA-499C-9EAC-A0C8CB7BA77A}"/>
              </a:ext>
            </a:extLst>
          </p:cNvPr>
          <p:cNvSpPr/>
          <p:nvPr/>
        </p:nvSpPr>
        <p:spPr>
          <a:xfrm>
            <a:off x="4357971" y="4195323"/>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C. Confidence</a:t>
            </a:r>
          </a:p>
        </p:txBody>
      </p:sp>
      <p:sp>
        <p:nvSpPr>
          <p:cNvPr id="10" name="Flowchart: Alternate Process 9">
            <a:hlinkClick r:id="rId5" action="ppaction://hlinksldjump"/>
            <a:extLst>
              <a:ext uri="{FF2B5EF4-FFF2-40B4-BE49-F238E27FC236}">
                <a16:creationId xmlns:a16="http://schemas.microsoft.com/office/drawing/2014/main" id="{6D1DB34C-8CF1-4811-BF06-C066968CBDBF}"/>
              </a:ext>
            </a:extLst>
          </p:cNvPr>
          <p:cNvSpPr/>
          <p:nvPr/>
        </p:nvSpPr>
        <p:spPr>
          <a:xfrm>
            <a:off x="4357971" y="4932935"/>
            <a:ext cx="3382292" cy="636672"/>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70C0"/>
                </a:solidFill>
              </a:rPr>
              <a:t>D. Satisfaction</a:t>
            </a:r>
          </a:p>
        </p:txBody>
      </p:sp>
      <p:sp>
        <p:nvSpPr>
          <p:cNvPr id="11" name="Rectangle 10">
            <a:extLst>
              <a:ext uri="{FF2B5EF4-FFF2-40B4-BE49-F238E27FC236}">
                <a16:creationId xmlns:a16="http://schemas.microsoft.com/office/drawing/2014/main" id="{2BA2CDC3-C99A-42B1-BAB7-AAA542035F33}"/>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PREVIOUS</a:t>
            </a:r>
          </a:p>
        </p:txBody>
      </p:sp>
    </p:spTree>
    <p:extLst>
      <p:ext uri="{BB962C8B-B14F-4D97-AF65-F5344CB8AC3E}">
        <p14:creationId xmlns:p14="http://schemas.microsoft.com/office/powerpoint/2010/main" val="3866805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5"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1EC9E3-2B24-4A15-8A97-05D6B6A701BB}"/>
              </a:ext>
            </a:extLst>
          </p:cNvPr>
          <p:cNvSpPr/>
          <p:nvPr/>
        </p:nvSpPr>
        <p:spPr>
          <a:xfrm>
            <a:off x="99288" y="1127317"/>
            <a:ext cx="8159146" cy="317798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r>
              <a:rPr lang="en-US" sz="3600" dirty="0"/>
              <a:t>Learning goals are…</a:t>
            </a:r>
          </a:p>
          <a:p>
            <a:pPr marL="1143000" lvl="1" indent="-228600">
              <a:buFont typeface="Arial" panose="020B0604020202020204" pitchFamily="34" charset="0"/>
              <a:buChar char="•"/>
            </a:pPr>
            <a:r>
              <a:rPr lang="en-US" sz="3600" dirty="0"/>
              <a:t>broad ideas</a:t>
            </a:r>
          </a:p>
          <a:p>
            <a:pPr marL="1143000" lvl="1" indent="-228600">
              <a:buFont typeface="Arial" panose="020B0604020202020204" pitchFamily="34" charset="0"/>
              <a:buChar char="•"/>
            </a:pPr>
            <a:r>
              <a:rPr lang="en-US" sz="3600" dirty="0"/>
              <a:t>achievable and realistic</a:t>
            </a:r>
          </a:p>
          <a:p>
            <a:pPr marL="1143000" lvl="1" indent="-228600">
              <a:buFont typeface="Arial" panose="020B0604020202020204" pitchFamily="34" charset="0"/>
              <a:buChar char="•"/>
            </a:pPr>
            <a:r>
              <a:rPr lang="en-US" sz="3600" dirty="0"/>
              <a:t>not measurable</a:t>
            </a:r>
          </a:p>
          <a:p>
            <a:pPr marL="171450"/>
            <a:endParaRPr lang="en-US" sz="3600" dirty="0"/>
          </a:p>
        </p:txBody>
      </p:sp>
      <p:sp>
        <p:nvSpPr>
          <p:cNvPr id="8" name="Rectangle 7">
            <a:extLst>
              <a:ext uri="{FF2B5EF4-FFF2-40B4-BE49-F238E27FC236}">
                <a16:creationId xmlns:a16="http://schemas.microsoft.com/office/drawing/2014/main" id="{112E0F96-C306-4CD1-BE81-79608EA8FC6A}"/>
              </a:ext>
            </a:extLst>
          </p:cNvPr>
          <p:cNvSpPr/>
          <p:nvPr/>
        </p:nvSpPr>
        <p:spPr>
          <a:xfrm>
            <a:off x="99288" y="4305301"/>
            <a:ext cx="8159146" cy="166687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pPr marL="171450"/>
            <a:r>
              <a:rPr lang="en-US" sz="3600" dirty="0"/>
              <a:t>Learn strategies to reduce liability risks. </a:t>
            </a:r>
          </a:p>
        </p:txBody>
      </p:sp>
      <p:pic>
        <p:nvPicPr>
          <p:cNvPr id="3" name="Picture 2">
            <a:extLst>
              <a:ext uri="{FF2B5EF4-FFF2-40B4-BE49-F238E27FC236}">
                <a16:creationId xmlns:a16="http://schemas.microsoft.com/office/drawing/2014/main" id="{080DA40C-4AF8-4150-BD37-AF48156912A7}"/>
              </a:ext>
            </a:extLst>
          </p:cNvPr>
          <p:cNvPicPr>
            <a:picLocks noChangeAspect="1"/>
          </p:cNvPicPr>
          <p:nvPr/>
        </p:nvPicPr>
        <p:blipFill>
          <a:blip r:embed="rId6"/>
          <a:stretch>
            <a:fillRect/>
          </a:stretch>
        </p:blipFill>
        <p:spPr>
          <a:xfrm>
            <a:off x="99288" y="1116817"/>
            <a:ext cx="8163252" cy="3188484"/>
          </a:xfrm>
          <a:prstGeom prst="rect">
            <a:avLst/>
          </a:prstGeom>
        </p:spPr>
      </p:pic>
      <p:sp>
        <p:nvSpPr>
          <p:cNvPr id="4" name="Action Button: Return 3">
            <a:hlinkClick r:id="rId7" action="ppaction://hlinksldjump" highlightClick="1"/>
            <a:extLst>
              <a:ext uri="{FF2B5EF4-FFF2-40B4-BE49-F238E27FC236}">
                <a16:creationId xmlns:a16="http://schemas.microsoft.com/office/drawing/2014/main" id="{09CB20B8-23B3-4517-B5EC-EA698360DCF6}"/>
              </a:ext>
            </a:extLst>
          </p:cNvPr>
          <p:cNvSpPr/>
          <p:nvPr/>
        </p:nvSpPr>
        <p:spPr>
          <a:xfrm rot="16200000">
            <a:off x="137377" y="6201507"/>
            <a:ext cx="682752" cy="558041"/>
          </a:xfrm>
          <a:prstGeom prst="actionButtonRetur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A9F963-F8A8-43D2-B013-1C7C36F738B7}"/>
              </a:ext>
            </a:extLst>
          </p:cNvPr>
          <p:cNvSpPr/>
          <p:nvPr/>
        </p:nvSpPr>
        <p:spPr>
          <a:xfrm>
            <a:off x="789498" y="6368607"/>
            <a:ext cx="2194334" cy="338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GO BACK TO CLICK ON NEXT TERM</a:t>
            </a:r>
          </a:p>
        </p:txBody>
      </p:sp>
      <p:pic>
        <p:nvPicPr>
          <p:cNvPr id="5" name="Recorded Sound">
            <a:hlinkClick r:id="" action="ppaction://media"/>
            <a:extLst>
              <a:ext uri="{FF2B5EF4-FFF2-40B4-BE49-F238E27FC236}">
                <a16:creationId xmlns:a16="http://schemas.microsoft.com/office/drawing/2014/main" id="{CEDF292C-3144-4EE1-8A9F-75F5EF6248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316554"/>
            <a:ext cx="609600" cy="609600"/>
          </a:xfrm>
          <a:prstGeom prst="rect">
            <a:avLst/>
          </a:prstGeom>
        </p:spPr>
      </p:pic>
      <p:sp>
        <p:nvSpPr>
          <p:cNvPr id="12" name="Rectangle 11">
            <a:extLst>
              <a:ext uri="{FF2B5EF4-FFF2-40B4-BE49-F238E27FC236}">
                <a16:creationId xmlns:a16="http://schemas.microsoft.com/office/drawing/2014/main" id="{E4D8BA25-2A5D-4283-8E20-BFCA65DB547B}"/>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3311871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0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8"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284792" y="2099622"/>
            <a:ext cx="7954006" cy="15289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Flowchart: Alternate Process 9">
            <a:extLst>
              <a:ext uri="{FF2B5EF4-FFF2-40B4-BE49-F238E27FC236}">
                <a16:creationId xmlns:a16="http://schemas.microsoft.com/office/drawing/2014/main" id="{8068089E-96B0-4F35-BABB-5DF8DB5C1937}"/>
              </a:ext>
            </a:extLst>
          </p:cNvPr>
          <p:cNvSpPr/>
          <p:nvPr/>
        </p:nvSpPr>
        <p:spPr>
          <a:xfrm>
            <a:off x="1086932"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b="1" i="1" dirty="0">
                <a:solidFill>
                  <a:srgbClr val="0070C0"/>
                </a:solidFill>
              </a:rPr>
              <a:t>SATISFACTION</a:t>
            </a:r>
            <a:r>
              <a:rPr lang="en-US" sz="2800" i="1" dirty="0">
                <a:solidFill>
                  <a:srgbClr val="0070C0"/>
                </a:solidFill>
              </a:rPr>
              <a:t> reinforces accomplishment with reward</a:t>
            </a:r>
          </a:p>
        </p:txBody>
      </p:sp>
      <p:pic>
        <p:nvPicPr>
          <p:cNvPr id="11" name="Graphic 10" descr="Checkbox Checked with solid fill">
            <a:extLst>
              <a:ext uri="{FF2B5EF4-FFF2-40B4-BE49-F238E27FC236}">
                <a16:creationId xmlns:a16="http://schemas.microsoft.com/office/drawing/2014/main" id="{18B72F62-E6D4-4D83-8A0B-CA96701F0D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852" y="877902"/>
            <a:ext cx="1204162" cy="1204162"/>
          </a:xfrm>
          <a:prstGeom prst="rect">
            <a:avLst/>
          </a:prstGeom>
        </p:spPr>
      </p:pic>
    </p:spTree>
    <p:extLst>
      <p:ext uri="{BB962C8B-B14F-4D97-AF65-F5344CB8AC3E}">
        <p14:creationId xmlns:p14="http://schemas.microsoft.com/office/powerpoint/2010/main" val="2302434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2"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657126"/>
            <a:ext cx="7954006" cy="197080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2" name="Flowchart: Alternate Process 11">
            <a:extLst>
              <a:ext uri="{FF2B5EF4-FFF2-40B4-BE49-F238E27FC236}">
                <a16:creationId xmlns:a16="http://schemas.microsoft.com/office/drawing/2014/main" id="{57B67DF9-C582-4FE6-AB7D-942A9515A204}"/>
              </a:ext>
            </a:extLst>
          </p:cNvPr>
          <p:cNvSpPr/>
          <p:nvPr/>
        </p:nvSpPr>
        <p:spPr>
          <a:xfrm>
            <a:off x="1148963" y="3197943"/>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b="1" i="1" dirty="0">
                <a:solidFill>
                  <a:srgbClr val="0070C0"/>
                </a:solidFill>
              </a:rPr>
              <a:t>SATISFACTION</a:t>
            </a:r>
            <a:r>
              <a:rPr lang="en-US" sz="2800" i="1" dirty="0">
                <a:solidFill>
                  <a:srgbClr val="0070C0"/>
                </a:solidFill>
              </a:rPr>
              <a:t> reinforces accomplishment with reward</a:t>
            </a:r>
          </a:p>
        </p:txBody>
      </p:sp>
    </p:spTree>
    <p:extLst>
      <p:ext uri="{BB962C8B-B14F-4D97-AF65-F5344CB8AC3E}">
        <p14:creationId xmlns:p14="http://schemas.microsoft.com/office/powerpoint/2010/main" val="1538676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085660"/>
            <a:ext cx="7954006" cy="2689324"/>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Review the strategy and choose the best answer: </a:t>
            </a:r>
          </a:p>
          <a:p>
            <a:r>
              <a:rPr lang="en-US" sz="3200" i="1" dirty="0">
                <a:solidFill>
                  <a:srgbClr val="0070C0"/>
                </a:solidFill>
              </a:rPr>
              <a:t>Telling a personal story to capture the interest of the learner is:</a:t>
            </a:r>
          </a:p>
          <a:p>
            <a:r>
              <a:rPr lang="en-US" sz="3200" i="1" dirty="0">
                <a:solidFill>
                  <a:srgbClr val="0070C0"/>
                </a:solidFill>
              </a:rPr>
              <a:t>        </a:t>
            </a:r>
            <a:r>
              <a:rPr lang="en-US" sz="2400" i="1" dirty="0"/>
              <a:t>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660482" y="3435993"/>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A. A strategy  to gain the </a:t>
            </a:r>
            <a:r>
              <a:rPr lang="en-US" sz="2800" b="1" dirty="0">
                <a:solidFill>
                  <a:srgbClr val="0070C0"/>
                </a:solidFill>
              </a:rPr>
              <a:t>attention </a:t>
            </a:r>
            <a:r>
              <a:rPr lang="en-US" sz="2800" dirty="0">
                <a:solidFill>
                  <a:srgbClr val="0070C0"/>
                </a:solidFill>
              </a:rPr>
              <a:t>of the learner</a:t>
            </a:r>
          </a:p>
        </p:txBody>
      </p:sp>
      <p:sp>
        <p:nvSpPr>
          <p:cNvPr id="7" name="Flowchart: Alternate Process 6">
            <a:hlinkClick r:id="rId4" action="ppaction://hlinksldjump"/>
            <a:extLst>
              <a:ext uri="{FF2B5EF4-FFF2-40B4-BE49-F238E27FC236}">
                <a16:creationId xmlns:a16="http://schemas.microsoft.com/office/drawing/2014/main" id="{D9219572-63F9-4B1E-986A-936BA0DDB5C7}"/>
              </a:ext>
            </a:extLst>
          </p:cNvPr>
          <p:cNvSpPr/>
          <p:nvPr/>
        </p:nvSpPr>
        <p:spPr>
          <a:xfrm>
            <a:off x="660482" y="4190135"/>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B. A strategy to show the </a:t>
            </a:r>
            <a:r>
              <a:rPr lang="en-US" sz="2800" b="1" dirty="0">
                <a:solidFill>
                  <a:srgbClr val="0070C0"/>
                </a:solidFill>
              </a:rPr>
              <a:t>relevance</a:t>
            </a:r>
            <a:r>
              <a:rPr lang="en-US" sz="2800" dirty="0">
                <a:solidFill>
                  <a:srgbClr val="0070C0"/>
                </a:solidFill>
              </a:rPr>
              <a:t> of the content</a:t>
            </a:r>
          </a:p>
        </p:txBody>
      </p:sp>
      <p:sp>
        <p:nvSpPr>
          <p:cNvPr id="8" name="Action Button: Go Back or Previous 7">
            <a:hlinkClick r:id="rId5" action="ppaction://hlinksldjump"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4" action="ppaction://hlinksldjump"/>
            <a:extLst>
              <a:ext uri="{FF2B5EF4-FFF2-40B4-BE49-F238E27FC236}">
                <a16:creationId xmlns:a16="http://schemas.microsoft.com/office/drawing/2014/main" id="{4453B211-DDAA-499C-9EAC-A0C8CB7BA77A}"/>
              </a:ext>
            </a:extLst>
          </p:cNvPr>
          <p:cNvSpPr/>
          <p:nvPr/>
        </p:nvSpPr>
        <p:spPr>
          <a:xfrm>
            <a:off x="660482" y="4881784"/>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C. A strategy to address the learner’s </a:t>
            </a:r>
            <a:r>
              <a:rPr lang="en-US" sz="2800" b="1" dirty="0">
                <a:solidFill>
                  <a:srgbClr val="0070C0"/>
                </a:solidFill>
              </a:rPr>
              <a:t>confidence</a:t>
            </a:r>
          </a:p>
        </p:txBody>
      </p:sp>
      <p:sp>
        <p:nvSpPr>
          <p:cNvPr id="10" name="Flowchart: Alternate Process 9">
            <a:hlinkClick r:id="rId4" action="ppaction://hlinksldjump"/>
            <a:extLst>
              <a:ext uri="{FF2B5EF4-FFF2-40B4-BE49-F238E27FC236}">
                <a16:creationId xmlns:a16="http://schemas.microsoft.com/office/drawing/2014/main" id="{6D1DB34C-8CF1-4811-BF06-C066968CBDBF}"/>
              </a:ext>
            </a:extLst>
          </p:cNvPr>
          <p:cNvSpPr/>
          <p:nvPr/>
        </p:nvSpPr>
        <p:spPr>
          <a:xfrm>
            <a:off x="660482" y="5510112"/>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D. A strategy to ensure </a:t>
            </a:r>
            <a:r>
              <a:rPr lang="en-US" sz="2800" b="1" dirty="0">
                <a:solidFill>
                  <a:srgbClr val="0070C0"/>
                </a:solidFill>
              </a:rPr>
              <a:t>satisfaction</a:t>
            </a:r>
          </a:p>
        </p:txBody>
      </p:sp>
      <p:sp>
        <p:nvSpPr>
          <p:cNvPr id="11" name="Rectangle 10">
            <a:extLst>
              <a:ext uri="{FF2B5EF4-FFF2-40B4-BE49-F238E27FC236}">
                <a16:creationId xmlns:a16="http://schemas.microsoft.com/office/drawing/2014/main" id="{0B7DAFEA-9DBC-48D4-9AAA-B3B93F8F5A89}"/>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PREVIOUS</a:t>
            </a:r>
          </a:p>
        </p:txBody>
      </p:sp>
    </p:spTree>
    <p:extLst>
      <p:ext uri="{BB962C8B-B14F-4D97-AF65-F5344CB8AC3E}">
        <p14:creationId xmlns:p14="http://schemas.microsoft.com/office/powerpoint/2010/main" val="13640663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284792" y="2099622"/>
            <a:ext cx="7954006" cy="15289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Flowchart: Alternate Process 9">
            <a:extLst>
              <a:ext uri="{FF2B5EF4-FFF2-40B4-BE49-F238E27FC236}">
                <a16:creationId xmlns:a16="http://schemas.microsoft.com/office/drawing/2014/main" id="{8068089E-96B0-4F35-BABB-5DF8DB5C1937}"/>
              </a:ext>
            </a:extLst>
          </p:cNvPr>
          <p:cNvSpPr/>
          <p:nvPr/>
        </p:nvSpPr>
        <p:spPr>
          <a:xfrm>
            <a:off x="1086932"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r>
              <a:rPr lang="en-US" sz="2800" i="1" dirty="0">
                <a:solidFill>
                  <a:srgbClr val="0070C0"/>
                </a:solidFill>
              </a:rPr>
              <a:t>Telling a personal story to capture the interest of the learner will gain the learner’s </a:t>
            </a:r>
            <a:r>
              <a:rPr lang="en-US" sz="2800" b="1" i="1" dirty="0">
                <a:solidFill>
                  <a:srgbClr val="0070C0"/>
                </a:solidFill>
              </a:rPr>
              <a:t>ATTENTION</a:t>
            </a:r>
          </a:p>
        </p:txBody>
      </p:sp>
      <p:pic>
        <p:nvPicPr>
          <p:cNvPr id="11" name="Graphic 10" descr="Checkbox Checked with solid fill">
            <a:extLst>
              <a:ext uri="{FF2B5EF4-FFF2-40B4-BE49-F238E27FC236}">
                <a16:creationId xmlns:a16="http://schemas.microsoft.com/office/drawing/2014/main" id="{02620E68-4653-4401-8724-3D12EA456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852" y="895460"/>
            <a:ext cx="1204162" cy="1204162"/>
          </a:xfrm>
          <a:prstGeom prst="rect">
            <a:avLst/>
          </a:prstGeom>
        </p:spPr>
      </p:pic>
    </p:spTree>
    <p:extLst>
      <p:ext uri="{BB962C8B-B14F-4D97-AF65-F5344CB8AC3E}">
        <p14:creationId xmlns:p14="http://schemas.microsoft.com/office/powerpoint/2010/main" val="4099680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2"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657126"/>
            <a:ext cx="7954006" cy="197080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2" name="Flowchart: Alternate Process 11">
            <a:extLst>
              <a:ext uri="{FF2B5EF4-FFF2-40B4-BE49-F238E27FC236}">
                <a16:creationId xmlns:a16="http://schemas.microsoft.com/office/drawing/2014/main" id="{57B67DF9-C582-4FE6-AB7D-942A9515A204}"/>
              </a:ext>
            </a:extLst>
          </p:cNvPr>
          <p:cNvSpPr/>
          <p:nvPr/>
        </p:nvSpPr>
        <p:spPr>
          <a:xfrm>
            <a:off x="1148963" y="3197943"/>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Telling a personal story to capture the interest of the learner will gain the learner’s </a:t>
            </a:r>
            <a:r>
              <a:rPr lang="en-US" sz="2800" b="1" i="1" dirty="0">
                <a:solidFill>
                  <a:srgbClr val="0070C0"/>
                </a:solidFill>
              </a:rPr>
              <a:t>ATTENTION</a:t>
            </a:r>
          </a:p>
        </p:txBody>
      </p:sp>
    </p:spTree>
    <p:extLst>
      <p:ext uri="{BB962C8B-B14F-4D97-AF65-F5344CB8AC3E}">
        <p14:creationId xmlns:p14="http://schemas.microsoft.com/office/powerpoint/2010/main" val="1160282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085660"/>
            <a:ext cx="7954006" cy="2689324"/>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Review the strategy and choose the best answer: </a:t>
            </a:r>
          </a:p>
          <a:p>
            <a:r>
              <a:rPr lang="en-US" sz="3200" i="1" dirty="0">
                <a:solidFill>
                  <a:srgbClr val="0070C0"/>
                </a:solidFill>
              </a:rPr>
              <a:t>Giving the learner positive feedback and encouraging intrinsic reward is: </a:t>
            </a:r>
          </a:p>
          <a:p>
            <a:r>
              <a:rPr lang="en-US" sz="3200" i="1" dirty="0">
                <a:solidFill>
                  <a:srgbClr val="0070C0"/>
                </a:solidFill>
              </a:rPr>
              <a:t>        </a:t>
            </a:r>
            <a:r>
              <a:rPr lang="en-US" sz="2400" i="1" dirty="0"/>
              <a:t>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660482" y="3435993"/>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A. A strategy  to gain the </a:t>
            </a:r>
            <a:r>
              <a:rPr lang="en-US" sz="2800" b="1" dirty="0">
                <a:solidFill>
                  <a:srgbClr val="0070C0"/>
                </a:solidFill>
              </a:rPr>
              <a:t>attention </a:t>
            </a:r>
            <a:r>
              <a:rPr lang="en-US" sz="2800" dirty="0">
                <a:solidFill>
                  <a:srgbClr val="0070C0"/>
                </a:solidFill>
              </a:rPr>
              <a:t>of the learner</a:t>
            </a:r>
          </a:p>
        </p:txBody>
      </p:sp>
      <p:sp>
        <p:nvSpPr>
          <p:cNvPr id="7" name="Flowchart: Alternate Process 6">
            <a:hlinkClick r:id="rId3" action="ppaction://hlinksldjump"/>
            <a:extLst>
              <a:ext uri="{FF2B5EF4-FFF2-40B4-BE49-F238E27FC236}">
                <a16:creationId xmlns:a16="http://schemas.microsoft.com/office/drawing/2014/main" id="{D9219572-63F9-4B1E-986A-936BA0DDB5C7}"/>
              </a:ext>
            </a:extLst>
          </p:cNvPr>
          <p:cNvSpPr/>
          <p:nvPr/>
        </p:nvSpPr>
        <p:spPr>
          <a:xfrm>
            <a:off x="660482" y="4190135"/>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B. A strategy to show the </a:t>
            </a:r>
            <a:r>
              <a:rPr lang="en-US" sz="2800" b="1" dirty="0">
                <a:solidFill>
                  <a:srgbClr val="0070C0"/>
                </a:solidFill>
              </a:rPr>
              <a:t>relevance</a:t>
            </a:r>
            <a:r>
              <a:rPr lang="en-US" sz="2800" dirty="0">
                <a:solidFill>
                  <a:srgbClr val="0070C0"/>
                </a:solidFill>
              </a:rPr>
              <a:t> of the content</a:t>
            </a:r>
          </a:p>
        </p:txBody>
      </p:sp>
      <p:sp>
        <p:nvSpPr>
          <p:cNvPr id="8" name="Action Button: Go Back or Previous 7">
            <a:hlinkClick r:id="rId4" action="ppaction://hlinksldjump"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3" action="ppaction://hlinksldjump"/>
            <a:extLst>
              <a:ext uri="{FF2B5EF4-FFF2-40B4-BE49-F238E27FC236}">
                <a16:creationId xmlns:a16="http://schemas.microsoft.com/office/drawing/2014/main" id="{4453B211-DDAA-499C-9EAC-A0C8CB7BA77A}"/>
              </a:ext>
            </a:extLst>
          </p:cNvPr>
          <p:cNvSpPr/>
          <p:nvPr/>
        </p:nvSpPr>
        <p:spPr>
          <a:xfrm>
            <a:off x="660482" y="4881784"/>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C. A strategy to address the learner’s </a:t>
            </a:r>
            <a:r>
              <a:rPr lang="en-US" sz="2800" b="1" dirty="0">
                <a:solidFill>
                  <a:srgbClr val="0070C0"/>
                </a:solidFill>
              </a:rPr>
              <a:t>confidence</a:t>
            </a:r>
          </a:p>
        </p:txBody>
      </p:sp>
      <p:sp>
        <p:nvSpPr>
          <p:cNvPr id="10" name="Flowchart: Alternate Process 9">
            <a:hlinkClick r:id="rId5" action="ppaction://hlinksldjump"/>
            <a:extLst>
              <a:ext uri="{FF2B5EF4-FFF2-40B4-BE49-F238E27FC236}">
                <a16:creationId xmlns:a16="http://schemas.microsoft.com/office/drawing/2014/main" id="{6D1DB34C-8CF1-4811-BF06-C066968CBDBF}"/>
              </a:ext>
            </a:extLst>
          </p:cNvPr>
          <p:cNvSpPr/>
          <p:nvPr/>
        </p:nvSpPr>
        <p:spPr>
          <a:xfrm>
            <a:off x="660482" y="5510112"/>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D. A strategy to ensure </a:t>
            </a:r>
            <a:r>
              <a:rPr lang="en-US" sz="2800" b="1" dirty="0">
                <a:solidFill>
                  <a:srgbClr val="0070C0"/>
                </a:solidFill>
              </a:rPr>
              <a:t>satisfaction</a:t>
            </a:r>
          </a:p>
        </p:txBody>
      </p:sp>
      <p:sp>
        <p:nvSpPr>
          <p:cNvPr id="11" name="Rectangle 10">
            <a:extLst>
              <a:ext uri="{FF2B5EF4-FFF2-40B4-BE49-F238E27FC236}">
                <a16:creationId xmlns:a16="http://schemas.microsoft.com/office/drawing/2014/main" id="{61783D49-7AFC-4614-B345-A36FE06DD900}"/>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PREVIOUS</a:t>
            </a:r>
          </a:p>
        </p:txBody>
      </p:sp>
    </p:spTree>
    <p:extLst>
      <p:ext uri="{BB962C8B-B14F-4D97-AF65-F5344CB8AC3E}">
        <p14:creationId xmlns:p14="http://schemas.microsoft.com/office/powerpoint/2010/main" val="2358707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284792" y="2099622"/>
            <a:ext cx="7954006" cy="15289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Flowchart: Alternate Process 9">
            <a:extLst>
              <a:ext uri="{FF2B5EF4-FFF2-40B4-BE49-F238E27FC236}">
                <a16:creationId xmlns:a16="http://schemas.microsoft.com/office/drawing/2014/main" id="{8068089E-96B0-4F35-BABB-5DF8DB5C1937}"/>
              </a:ext>
            </a:extLst>
          </p:cNvPr>
          <p:cNvSpPr/>
          <p:nvPr/>
        </p:nvSpPr>
        <p:spPr>
          <a:xfrm>
            <a:off x="1086932"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Giving the learner positive feedback and encouraging intrinsic reward is a strategy to address the learner’s </a:t>
            </a:r>
            <a:r>
              <a:rPr lang="en-US" sz="2800" b="1" i="1" dirty="0">
                <a:solidFill>
                  <a:srgbClr val="0070C0"/>
                </a:solidFill>
              </a:rPr>
              <a:t>SATISFACTION</a:t>
            </a:r>
            <a:r>
              <a:rPr lang="en-US" sz="2800" i="1" dirty="0">
                <a:solidFill>
                  <a:srgbClr val="0070C0"/>
                </a:solidFill>
              </a:rPr>
              <a:t> </a:t>
            </a:r>
          </a:p>
        </p:txBody>
      </p:sp>
      <p:pic>
        <p:nvPicPr>
          <p:cNvPr id="11" name="Graphic 10" descr="Checkbox Checked with solid fill">
            <a:extLst>
              <a:ext uri="{FF2B5EF4-FFF2-40B4-BE49-F238E27FC236}">
                <a16:creationId xmlns:a16="http://schemas.microsoft.com/office/drawing/2014/main" id="{BC3FB897-DFD8-4EAF-8347-D25F0F7457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852" y="895460"/>
            <a:ext cx="1204162" cy="1204162"/>
          </a:xfrm>
          <a:prstGeom prst="rect">
            <a:avLst/>
          </a:prstGeom>
        </p:spPr>
      </p:pic>
    </p:spTree>
    <p:extLst>
      <p:ext uri="{BB962C8B-B14F-4D97-AF65-F5344CB8AC3E}">
        <p14:creationId xmlns:p14="http://schemas.microsoft.com/office/powerpoint/2010/main" val="4245554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2"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657126"/>
            <a:ext cx="7954006" cy="197080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2" name="Flowchart: Alternate Process 11">
            <a:extLst>
              <a:ext uri="{FF2B5EF4-FFF2-40B4-BE49-F238E27FC236}">
                <a16:creationId xmlns:a16="http://schemas.microsoft.com/office/drawing/2014/main" id="{57B67DF9-C582-4FE6-AB7D-942A9515A204}"/>
              </a:ext>
            </a:extLst>
          </p:cNvPr>
          <p:cNvSpPr/>
          <p:nvPr/>
        </p:nvSpPr>
        <p:spPr>
          <a:xfrm>
            <a:off x="1148963" y="3197943"/>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Giving the learner positive feedback and encouraging intrinsic reward is a strategy to address the learner’s </a:t>
            </a:r>
            <a:r>
              <a:rPr lang="en-US" sz="2800" b="1" i="1" dirty="0">
                <a:solidFill>
                  <a:srgbClr val="0070C0"/>
                </a:solidFill>
              </a:rPr>
              <a:t>SATISFACTION</a:t>
            </a:r>
            <a:r>
              <a:rPr lang="en-US" sz="2800" i="1" dirty="0">
                <a:solidFill>
                  <a:srgbClr val="0070C0"/>
                </a:solidFill>
              </a:rPr>
              <a:t> </a:t>
            </a:r>
          </a:p>
        </p:txBody>
      </p:sp>
    </p:spTree>
    <p:extLst>
      <p:ext uri="{BB962C8B-B14F-4D97-AF65-F5344CB8AC3E}">
        <p14:creationId xmlns:p14="http://schemas.microsoft.com/office/powerpoint/2010/main" val="1160740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085660"/>
            <a:ext cx="7954006" cy="2689324"/>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Review the strategy and choose the best answer: </a:t>
            </a:r>
          </a:p>
          <a:p>
            <a:r>
              <a:rPr lang="en-US" sz="2800" i="1" dirty="0">
                <a:solidFill>
                  <a:srgbClr val="0070C0"/>
                </a:solidFill>
              </a:rPr>
              <a:t>Giving learners a sense of continuity by allowing them to establish connections between new information and what they already know is</a:t>
            </a:r>
          </a:p>
          <a:p>
            <a:r>
              <a:rPr lang="en-US" sz="3200" i="1" dirty="0">
                <a:solidFill>
                  <a:srgbClr val="0070C0"/>
                </a:solidFill>
              </a:rPr>
              <a:t>        </a:t>
            </a:r>
            <a:r>
              <a:rPr lang="en-US" sz="2400" i="1" dirty="0"/>
              <a:t>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660482" y="3435993"/>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A. A strategy  to gain the </a:t>
            </a:r>
            <a:r>
              <a:rPr lang="en-US" sz="2800" b="1" dirty="0">
                <a:solidFill>
                  <a:srgbClr val="0070C0"/>
                </a:solidFill>
              </a:rPr>
              <a:t>attention </a:t>
            </a:r>
            <a:r>
              <a:rPr lang="en-US" sz="2800" dirty="0">
                <a:solidFill>
                  <a:srgbClr val="0070C0"/>
                </a:solidFill>
              </a:rPr>
              <a:t>of the learner</a:t>
            </a:r>
          </a:p>
        </p:txBody>
      </p:sp>
      <p:sp>
        <p:nvSpPr>
          <p:cNvPr id="7" name="Flowchart: Alternate Process 6">
            <a:hlinkClick r:id="rId4" action="ppaction://hlinksldjump"/>
            <a:extLst>
              <a:ext uri="{FF2B5EF4-FFF2-40B4-BE49-F238E27FC236}">
                <a16:creationId xmlns:a16="http://schemas.microsoft.com/office/drawing/2014/main" id="{D9219572-63F9-4B1E-986A-936BA0DDB5C7}"/>
              </a:ext>
            </a:extLst>
          </p:cNvPr>
          <p:cNvSpPr/>
          <p:nvPr/>
        </p:nvSpPr>
        <p:spPr>
          <a:xfrm>
            <a:off x="660482" y="4190135"/>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B. A strategy to show the </a:t>
            </a:r>
            <a:r>
              <a:rPr lang="en-US" sz="2800" b="1" dirty="0">
                <a:solidFill>
                  <a:srgbClr val="0070C0"/>
                </a:solidFill>
              </a:rPr>
              <a:t>relevance</a:t>
            </a:r>
            <a:r>
              <a:rPr lang="en-US" sz="2800" dirty="0">
                <a:solidFill>
                  <a:srgbClr val="0070C0"/>
                </a:solidFill>
              </a:rPr>
              <a:t> of the content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3" action="ppaction://hlinksldjump"/>
            <a:extLst>
              <a:ext uri="{FF2B5EF4-FFF2-40B4-BE49-F238E27FC236}">
                <a16:creationId xmlns:a16="http://schemas.microsoft.com/office/drawing/2014/main" id="{4453B211-DDAA-499C-9EAC-A0C8CB7BA77A}"/>
              </a:ext>
            </a:extLst>
          </p:cNvPr>
          <p:cNvSpPr/>
          <p:nvPr/>
        </p:nvSpPr>
        <p:spPr>
          <a:xfrm>
            <a:off x="660482" y="4881784"/>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C. A strategy to address the learner’s </a:t>
            </a:r>
            <a:r>
              <a:rPr lang="en-US" sz="2800" b="1" dirty="0">
                <a:solidFill>
                  <a:srgbClr val="0070C0"/>
                </a:solidFill>
              </a:rPr>
              <a:t>confidence</a:t>
            </a:r>
          </a:p>
        </p:txBody>
      </p:sp>
      <p:sp>
        <p:nvSpPr>
          <p:cNvPr id="10" name="Flowchart: Alternate Process 9">
            <a:hlinkClick r:id="rId3" action="ppaction://hlinksldjump"/>
            <a:extLst>
              <a:ext uri="{FF2B5EF4-FFF2-40B4-BE49-F238E27FC236}">
                <a16:creationId xmlns:a16="http://schemas.microsoft.com/office/drawing/2014/main" id="{6D1DB34C-8CF1-4811-BF06-C066968CBDBF}"/>
              </a:ext>
            </a:extLst>
          </p:cNvPr>
          <p:cNvSpPr/>
          <p:nvPr/>
        </p:nvSpPr>
        <p:spPr>
          <a:xfrm>
            <a:off x="660482" y="5510112"/>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D. A strategy to ensure </a:t>
            </a:r>
            <a:r>
              <a:rPr lang="en-US" sz="2800" b="1" dirty="0">
                <a:solidFill>
                  <a:srgbClr val="0070C0"/>
                </a:solidFill>
              </a:rPr>
              <a:t>satisfaction</a:t>
            </a:r>
          </a:p>
        </p:txBody>
      </p:sp>
      <p:sp>
        <p:nvSpPr>
          <p:cNvPr id="11" name="Rectangle 10">
            <a:extLst>
              <a:ext uri="{FF2B5EF4-FFF2-40B4-BE49-F238E27FC236}">
                <a16:creationId xmlns:a16="http://schemas.microsoft.com/office/drawing/2014/main" id="{5F146777-FCA9-4652-8E12-795C262B335A}"/>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PREVIOUS</a:t>
            </a:r>
          </a:p>
        </p:txBody>
      </p:sp>
    </p:spTree>
    <p:extLst>
      <p:ext uri="{BB962C8B-B14F-4D97-AF65-F5344CB8AC3E}">
        <p14:creationId xmlns:p14="http://schemas.microsoft.com/office/powerpoint/2010/main" val="698641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284792" y="2099622"/>
            <a:ext cx="7954006" cy="15289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Flowchart: Alternate Process 9">
            <a:extLst>
              <a:ext uri="{FF2B5EF4-FFF2-40B4-BE49-F238E27FC236}">
                <a16:creationId xmlns:a16="http://schemas.microsoft.com/office/drawing/2014/main" id="{8068089E-96B0-4F35-BABB-5DF8DB5C1937}"/>
              </a:ext>
            </a:extLst>
          </p:cNvPr>
          <p:cNvSpPr/>
          <p:nvPr/>
        </p:nvSpPr>
        <p:spPr>
          <a:xfrm>
            <a:off x="1086932"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Giving learners a sense of continuity by allowing them to establish connections between new information and what they already know helps the learner have </a:t>
            </a:r>
            <a:r>
              <a:rPr lang="en-US" sz="2800" b="1" i="1" dirty="0">
                <a:solidFill>
                  <a:srgbClr val="0070C0"/>
                </a:solidFill>
              </a:rPr>
              <a:t>RELEVANCE</a:t>
            </a:r>
          </a:p>
        </p:txBody>
      </p:sp>
      <p:pic>
        <p:nvPicPr>
          <p:cNvPr id="11" name="Graphic 10" descr="Checkbox Checked with solid fill">
            <a:extLst>
              <a:ext uri="{FF2B5EF4-FFF2-40B4-BE49-F238E27FC236}">
                <a16:creationId xmlns:a16="http://schemas.microsoft.com/office/drawing/2014/main" id="{8260013A-7F2C-47E3-801B-CAE20F4BB7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52552" y="906132"/>
            <a:ext cx="1204162" cy="1204162"/>
          </a:xfrm>
          <a:prstGeom prst="rect">
            <a:avLst/>
          </a:prstGeom>
        </p:spPr>
      </p:pic>
    </p:spTree>
    <p:extLst>
      <p:ext uri="{BB962C8B-B14F-4D97-AF65-F5344CB8AC3E}">
        <p14:creationId xmlns:p14="http://schemas.microsoft.com/office/powerpoint/2010/main" val="2310370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5" action="ppaction://hlinksldjump"/>
            <a:extLst>
              <a:ext uri="{FF2B5EF4-FFF2-40B4-BE49-F238E27FC236}">
                <a16:creationId xmlns:a16="http://schemas.microsoft.com/office/drawing/2014/main" id="{FE266D96-AD06-404B-B3FD-940E5195A91B}"/>
              </a:ext>
            </a:extLst>
          </p:cNvPr>
          <p:cNvSpPr/>
          <p:nvPr/>
        </p:nvSpPr>
        <p:spPr>
          <a:xfrm>
            <a:off x="8298255" y="123706"/>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1EC9E3-2B24-4A15-8A97-05D6B6A701BB}"/>
              </a:ext>
            </a:extLst>
          </p:cNvPr>
          <p:cNvSpPr/>
          <p:nvPr/>
        </p:nvSpPr>
        <p:spPr>
          <a:xfrm>
            <a:off x="99288" y="1127316"/>
            <a:ext cx="8159146" cy="3187509"/>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r>
              <a:rPr lang="en-US" sz="3600" dirty="0"/>
              <a:t>Learning objectives are…</a:t>
            </a:r>
          </a:p>
          <a:p>
            <a:pPr marL="1143000" lvl="1" indent="-228600">
              <a:buFont typeface="Arial" panose="020B0604020202020204" pitchFamily="34" charset="0"/>
              <a:buChar char="•"/>
            </a:pPr>
            <a:r>
              <a:rPr lang="en-US" sz="3400" dirty="0"/>
              <a:t>concise statements</a:t>
            </a:r>
          </a:p>
          <a:p>
            <a:pPr marL="1143000" lvl="1" indent="-228600">
              <a:buFont typeface="Arial" panose="020B0604020202020204" pitchFamily="34" charset="0"/>
              <a:buChar char="•"/>
            </a:pPr>
            <a:r>
              <a:rPr lang="en-US" sz="3400" dirty="0"/>
              <a:t>used to test learner’s knowledge</a:t>
            </a:r>
          </a:p>
          <a:p>
            <a:pPr marL="1143000" lvl="1" indent="-228600">
              <a:buFont typeface="Arial" panose="020B0604020202020204" pitchFamily="34" charset="0"/>
              <a:buChar char="•"/>
            </a:pPr>
            <a:r>
              <a:rPr lang="en-US" sz="3400" dirty="0"/>
              <a:t>specific and measurable</a:t>
            </a:r>
          </a:p>
          <a:p>
            <a:pPr marL="1143000" lvl="1" indent="-228600">
              <a:buFont typeface="Arial" panose="020B0604020202020204" pitchFamily="34" charset="0"/>
              <a:buChar char="•"/>
            </a:pPr>
            <a:r>
              <a:rPr lang="en-US" sz="3400" dirty="0"/>
              <a:t>used for knowledge, skills and attitude</a:t>
            </a:r>
          </a:p>
          <a:p>
            <a:pPr marL="914400" lvl="1"/>
            <a:endParaRPr lang="en-US" sz="3400" dirty="0"/>
          </a:p>
          <a:p>
            <a:pPr algn="ctr"/>
            <a:endParaRPr lang="en-US" sz="3600" dirty="0"/>
          </a:p>
        </p:txBody>
      </p:sp>
      <p:pic>
        <p:nvPicPr>
          <p:cNvPr id="4" name="Picture 3" descr="Three arrows on bullseye">
            <a:extLst>
              <a:ext uri="{FF2B5EF4-FFF2-40B4-BE49-F238E27FC236}">
                <a16:creationId xmlns:a16="http://schemas.microsoft.com/office/drawing/2014/main" id="{EFCFC6A2-D30C-4E83-BAA7-29CD631D8C10}"/>
              </a:ext>
            </a:extLst>
          </p:cNvPr>
          <p:cNvPicPr>
            <a:picLocks noChangeAspect="1"/>
          </p:cNvPicPr>
          <p:nvPr/>
        </p:nvPicPr>
        <p:blipFill rotWithShape="1">
          <a:blip r:embed="rId6">
            <a:alphaModFix amt="20000"/>
            <a:extLst>
              <a:ext uri="{28A0092B-C50C-407E-A947-70E740481C1C}">
                <a14:useLocalDpi xmlns:a14="http://schemas.microsoft.com/office/drawing/2010/main" val="0"/>
              </a:ext>
            </a:extLst>
          </a:blip>
          <a:srcRect t="39562" b="1284"/>
          <a:stretch/>
        </p:blipFill>
        <p:spPr>
          <a:xfrm>
            <a:off x="113271" y="1127317"/>
            <a:ext cx="8184984" cy="3187508"/>
          </a:xfrm>
          <a:prstGeom prst="rect">
            <a:avLst/>
          </a:prstGeom>
        </p:spPr>
      </p:pic>
      <p:sp>
        <p:nvSpPr>
          <p:cNvPr id="5" name="Rectangle: Beveled 4">
            <a:hlinkClick r:id="rId7" action="ppaction://hlinksldjump"/>
            <a:extLst>
              <a:ext uri="{FF2B5EF4-FFF2-40B4-BE49-F238E27FC236}">
                <a16:creationId xmlns:a16="http://schemas.microsoft.com/office/drawing/2014/main" id="{F56CBBF6-74BA-45F5-9F8F-A159829582E3}"/>
              </a:ext>
            </a:extLst>
          </p:cNvPr>
          <p:cNvSpPr/>
          <p:nvPr/>
        </p:nvSpPr>
        <p:spPr>
          <a:xfrm>
            <a:off x="2810889" y="4475747"/>
            <a:ext cx="2710106" cy="1479884"/>
          </a:xfrm>
          <a:prstGeom prst="beve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Click here to view an example of a learning </a:t>
            </a:r>
          </a:p>
          <a:p>
            <a:pPr algn="ctr"/>
            <a:r>
              <a:rPr lang="en-US" sz="2800" b="1" dirty="0"/>
              <a:t>OBJECTIVE</a:t>
            </a:r>
          </a:p>
        </p:txBody>
      </p:sp>
      <p:sp>
        <p:nvSpPr>
          <p:cNvPr id="12" name="Action Button: Go Back or Previous 11">
            <a:hlinkClick r:id="" action="ppaction://hlinkshowjump?jump=previousslide" highlightClick="1"/>
            <a:extLst>
              <a:ext uri="{FF2B5EF4-FFF2-40B4-BE49-F238E27FC236}">
                <a16:creationId xmlns:a16="http://schemas.microsoft.com/office/drawing/2014/main" id="{8A01CC0B-4A2A-471F-866F-5885D86DADA1}"/>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02C232-E1C3-4E75-A37F-314EAEC70197}"/>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4" name="Rectangle 13">
            <a:extLst>
              <a:ext uri="{FF2B5EF4-FFF2-40B4-BE49-F238E27FC236}">
                <a16:creationId xmlns:a16="http://schemas.microsoft.com/office/drawing/2014/main" id="{31F8D7AD-2D8F-42D3-A38C-82D7F88824A2}"/>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pic>
        <p:nvPicPr>
          <p:cNvPr id="8" name="Recorded Sound">
            <a:hlinkClick r:id="" action="ppaction://media"/>
            <a:extLst>
              <a:ext uri="{FF2B5EF4-FFF2-40B4-BE49-F238E27FC236}">
                <a16:creationId xmlns:a16="http://schemas.microsoft.com/office/drawing/2014/main" id="{4EF9232E-A70C-4BFB-A3EA-F39B41B4EF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99884"/>
            <a:ext cx="609600" cy="609600"/>
          </a:xfrm>
          <a:prstGeom prst="rect">
            <a:avLst/>
          </a:prstGeom>
        </p:spPr>
      </p:pic>
    </p:spTree>
    <p:extLst>
      <p:ext uri="{BB962C8B-B14F-4D97-AF65-F5344CB8AC3E}">
        <p14:creationId xmlns:p14="http://schemas.microsoft.com/office/powerpoint/2010/main" val="3155699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89" fill="hold"/>
                                        <p:tgtEl>
                                          <p:spTgt spid="8"/>
                                        </p:tgtEl>
                                      </p:cBhvr>
                                    </p:cmd>
                                  </p:childTnLst>
                                </p:cTn>
                              </p:par>
                              <p:par>
                                <p:cTn id="7" presetID="1" presetClass="entr" presetSubtype="0" fill="hold" nodeType="withEffect">
                                  <p:stCondLst>
                                    <p:cond delay="200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1100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1725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2225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2"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657126"/>
            <a:ext cx="7954006" cy="197080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2" name="Flowchart: Alternate Process 11">
            <a:extLst>
              <a:ext uri="{FF2B5EF4-FFF2-40B4-BE49-F238E27FC236}">
                <a16:creationId xmlns:a16="http://schemas.microsoft.com/office/drawing/2014/main" id="{57B67DF9-C582-4FE6-AB7D-942A9515A204}"/>
              </a:ext>
            </a:extLst>
          </p:cNvPr>
          <p:cNvSpPr/>
          <p:nvPr/>
        </p:nvSpPr>
        <p:spPr>
          <a:xfrm>
            <a:off x="1148963" y="3197943"/>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Giving learners a sense of continuity by allowing them to establish connections between new information and what they already know helps the learner have </a:t>
            </a:r>
            <a:r>
              <a:rPr lang="en-US" sz="2800" b="1" i="1" dirty="0">
                <a:solidFill>
                  <a:srgbClr val="0070C0"/>
                </a:solidFill>
              </a:rPr>
              <a:t>RELEVANCE</a:t>
            </a:r>
          </a:p>
        </p:txBody>
      </p:sp>
    </p:spTree>
    <p:extLst>
      <p:ext uri="{BB962C8B-B14F-4D97-AF65-F5344CB8AC3E}">
        <p14:creationId xmlns:p14="http://schemas.microsoft.com/office/powerpoint/2010/main" val="4094797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F88680-B531-4166-B58D-96919D685391}"/>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1CA54147-16D2-41DC-AC51-F6C82BABB20E}"/>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28ABFC79-9F4B-4231-A31E-64FE6F6461B5}"/>
              </a:ext>
            </a:extLst>
          </p:cNvPr>
          <p:cNvSpPr/>
          <p:nvPr/>
        </p:nvSpPr>
        <p:spPr>
          <a:xfrm>
            <a:off x="0" y="6046308"/>
            <a:ext cx="8454683" cy="811692"/>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dirty="0"/>
              <a:t>Practice Activity</a:t>
            </a:r>
          </a:p>
        </p:txBody>
      </p:sp>
      <p:sp>
        <p:nvSpPr>
          <p:cNvPr id="5" name="Rectangle 4">
            <a:extLst>
              <a:ext uri="{FF2B5EF4-FFF2-40B4-BE49-F238E27FC236}">
                <a16:creationId xmlns:a16="http://schemas.microsoft.com/office/drawing/2014/main" id="{751701A4-B4CA-4A7D-B1DD-64A5D40CD76C}"/>
              </a:ext>
            </a:extLst>
          </p:cNvPr>
          <p:cNvSpPr/>
          <p:nvPr/>
        </p:nvSpPr>
        <p:spPr>
          <a:xfrm>
            <a:off x="304428" y="1085660"/>
            <a:ext cx="7954006" cy="2689324"/>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200"/>
              </a:spcAft>
            </a:pPr>
            <a:r>
              <a:rPr lang="en-US" sz="2400" dirty="0"/>
              <a:t>Review the strategy and choose the best answer: </a:t>
            </a:r>
          </a:p>
          <a:p>
            <a:r>
              <a:rPr lang="en-US" sz="3200" i="1" dirty="0">
                <a:solidFill>
                  <a:srgbClr val="0070C0"/>
                </a:solidFill>
              </a:rPr>
              <a:t>Giving the learner personal control on their learning experience is:</a:t>
            </a:r>
          </a:p>
          <a:p>
            <a:r>
              <a:rPr lang="en-US" sz="3200" i="1" dirty="0">
                <a:solidFill>
                  <a:srgbClr val="0070C0"/>
                </a:solidFill>
              </a:rPr>
              <a:t>        </a:t>
            </a:r>
            <a:r>
              <a:rPr lang="en-US" sz="2400" i="1" dirty="0"/>
              <a:t>Click on the correct answer: </a:t>
            </a:r>
          </a:p>
          <a:p>
            <a:pPr>
              <a:spcAft>
                <a:spcPts val="1200"/>
              </a:spcAft>
            </a:pPr>
            <a:endParaRPr lang="en-US" sz="2400" dirty="0"/>
          </a:p>
        </p:txBody>
      </p:sp>
      <p:sp>
        <p:nvSpPr>
          <p:cNvPr id="6" name="Flowchart: Alternate Process 5">
            <a:hlinkClick r:id="rId3" action="ppaction://hlinksldjump"/>
            <a:extLst>
              <a:ext uri="{FF2B5EF4-FFF2-40B4-BE49-F238E27FC236}">
                <a16:creationId xmlns:a16="http://schemas.microsoft.com/office/drawing/2014/main" id="{45D9FA1B-9F30-4585-BDF5-3859A4B2671E}"/>
              </a:ext>
            </a:extLst>
          </p:cNvPr>
          <p:cNvSpPr/>
          <p:nvPr/>
        </p:nvSpPr>
        <p:spPr>
          <a:xfrm>
            <a:off x="660482" y="3435993"/>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A. A strategy  to gain the </a:t>
            </a:r>
            <a:r>
              <a:rPr lang="en-US" sz="2800" b="1" dirty="0">
                <a:solidFill>
                  <a:srgbClr val="0070C0"/>
                </a:solidFill>
              </a:rPr>
              <a:t>attention </a:t>
            </a:r>
            <a:r>
              <a:rPr lang="en-US" sz="2800" dirty="0">
                <a:solidFill>
                  <a:srgbClr val="0070C0"/>
                </a:solidFill>
              </a:rPr>
              <a:t>of the learner</a:t>
            </a:r>
          </a:p>
        </p:txBody>
      </p:sp>
      <p:sp>
        <p:nvSpPr>
          <p:cNvPr id="7" name="Flowchart: Alternate Process 6">
            <a:hlinkClick r:id="rId3" action="ppaction://hlinksldjump"/>
            <a:extLst>
              <a:ext uri="{FF2B5EF4-FFF2-40B4-BE49-F238E27FC236}">
                <a16:creationId xmlns:a16="http://schemas.microsoft.com/office/drawing/2014/main" id="{D9219572-63F9-4B1E-986A-936BA0DDB5C7}"/>
              </a:ext>
            </a:extLst>
          </p:cNvPr>
          <p:cNvSpPr/>
          <p:nvPr/>
        </p:nvSpPr>
        <p:spPr>
          <a:xfrm>
            <a:off x="660482" y="4190135"/>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B. A strategy to show the </a:t>
            </a:r>
            <a:r>
              <a:rPr lang="en-US" sz="2800" b="1" dirty="0">
                <a:solidFill>
                  <a:srgbClr val="0070C0"/>
                </a:solidFill>
              </a:rPr>
              <a:t>relevance</a:t>
            </a:r>
            <a:r>
              <a:rPr lang="en-US" sz="2800" dirty="0">
                <a:solidFill>
                  <a:srgbClr val="0070C0"/>
                </a:solidFill>
              </a:rPr>
              <a:t> of the content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759DF3B6-44F3-4965-9E4E-1191E7861467}"/>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a:hlinkClick r:id="rId4" action="ppaction://hlinksldjump"/>
            <a:extLst>
              <a:ext uri="{FF2B5EF4-FFF2-40B4-BE49-F238E27FC236}">
                <a16:creationId xmlns:a16="http://schemas.microsoft.com/office/drawing/2014/main" id="{4453B211-DDAA-499C-9EAC-A0C8CB7BA77A}"/>
              </a:ext>
            </a:extLst>
          </p:cNvPr>
          <p:cNvSpPr/>
          <p:nvPr/>
        </p:nvSpPr>
        <p:spPr>
          <a:xfrm>
            <a:off x="660482" y="4881784"/>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C. A strategy to address the learner’s </a:t>
            </a:r>
            <a:r>
              <a:rPr lang="en-US" sz="2800" b="1" dirty="0">
                <a:solidFill>
                  <a:srgbClr val="0070C0"/>
                </a:solidFill>
              </a:rPr>
              <a:t>confidence</a:t>
            </a:r>
          </a:p>
        </p:txBody>
      </p:sp>
      <p:sp>
        <p:nvSpPr>
          <p:cNvPr id="10" name="Flowchart: Alternate Process 9">
            <a:hlinkClick r:id="rId3" action="ppaction://hlinksldjump"/>
            <a:extLst>
              <a:ext uri="{FF2B5EF4-FFF2-40B4-BE49-F238E27FC236}">
                <a16:creationId xmlns:a16="http://schemas.microsoft.com/office/drawing/2014/main" id="{6D1DB34C-8CF1-4811-BF06-C066968CBDBF}"/>
              </a:ext>
            </a:extLst>
          </p:cNvPr>
          <p:cNvSpPr/>
          <p:nvPr/>
        </p:nvSpPr>
        <p:spPr>
          <a:xfrm>
            <a:off x="660482" y="5510112"/>
            <a:ext cx="7597951" cy="472874"/>
          </a:xfrm>
          <a:prstGeom prst="flowChartAlternateProcess">
            <a:avLst/>
          </a:prstGeom>
          <a:ln w="571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solidFill>
                  <a:srgbClr val="0070C0"/>
                </a:solidFill>
              </a:rPr>
              <a:t>D. A strategy to ensure </a:t>
            </a:r>
            <a:r>
              <a:rPr lang="en-US" sz="2800" b="1" dirty="0">
                <a:solidFill>
                  <a:srgbClr val="0070C0"/>
                </a:solidFill>
              </a:rPr>
              <a:t>satisfaction</a:t>
            </a:r>
          </a:p>
        </p:txBody>
      </p:sp>
      <p:sp>
        <p:nvSpPr>
          <p:cNvPr id="11" name="Rectangle 10">
            <a:extLst>
              <a:ext uri="{FF2B5EF4-FFF2-40B4-BE49-F238E27FC236}">
                <a16:creationId xmlns:a16="http://schemas.microsoft.com/office/drawing/2014/main" id="{5F3828AE-B4D3-427C-8F44-FC71AFC7D58F}"/>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PREVIOUS</a:t>
            </a:r>
          </a:p>
        </p:txBody>
      </p:sp>
    </p:spTree>
    <p:extLst>
      <p:ext uri="{BB962C8B-B14F-4D97-AF65-F5344CB8AC3E}">
        <p14:creationId xmlns:p14="http://schemas.microsoft.com/office/powerpoint/2010/main" val="10708071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4" name="Rectangle 3">
            <a:extLst>
              <a:ext uri="{FF2B5EF4-FFF2-40B4-BE49-F238E27FC236}">
                <a16:creationId xmlns:a16="http://schemas.microsoft.com/office/drawing/2014/main" id="{01B6AD98-360C-488E-AD78-66DE37EDDEE6}"/>
              </a:ext>
            </a:extLst>
          </p:cNvPr>
          <p:cNvSpPr/>
          <p:nvPr/>
        </p:nvSpPr>
        <p:spPr>
          <a:xfrm>
            <a:off x="284792" y="2099622"/>
            <a:ext cx="7954006" cy="15289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r>
              <a:rPr lang="en-US" sz="7200" dirty="0"/>
              <a:t>Great job!</a:t>
            </a:r>
          </a:p>
          <a:p>
            <a:pPr algn="ctr">
              <a:spcAft>
                <a:spcPts val="1200"/>
              </a:spcAft>
            </a:pPr>
            <a:r>
              <a:rPr lang="en-US" sz="5400" dirty="0"/>
              <a:t>You answered correctly. </a:t>
            </a:r>
          </a:p>
          <a:p>
            <a:pPr algn="ctr">
              <a:spcAft>
                <a:spcPts val="1200"/>
              </a:spcAft>
            </a:pPr>
            <a:endParaRPr lang="en-US" sz="7200" i="1" dirty="0"/>
          </a:p>
          <a:p>
            <a:pPr>
              <a:spcAft>
                <a:spcPts val="1200"/>
              </a:spcAft>
            </a:pPr>
            <a:endParaRPr lang="en-US" sz="2400" dirty="0"/>
          </a:p>
        </p:txBody>
      </p:sp>
      <p:sp>
        <p:nvSpPr>
          <p:cNvPr id="6" name="Action Button: Go Forward or Next 5">
            <a:hlinkClick r:id="rId2" action="ppaction://hlinksldjump"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rId3" action="ppaction://hlinksldjump"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Flowchart: Alternate Process 9">
            <a:extLst>
              <a:ext uri="{FF2B5EF4-FFF2-40B4-BE49-F238E27FC236}">
                <a16:creationId xmlns:a16="http://schemas.microsoft.com/office/drawing/2014/main" id="{8068089E-96B0-4F35-BABB-5DF8DB5C1937}"/>
              </a:ext>
            </a:extLst>
          </p:cNvPr>
          <p:cNvSpPr/>
          <p:nvPr/>
        </p:nvSpPr>
        <p:spPr>
          <a:xfrm>
            <a:off x="1086932" y="3193366"/>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Giving the learner personal control over their learning experience encourages </a:t>
            </a:r>
            <a:r>
              <a:rPr lang="en-US" sz="2800" b="1" i="1" dirty="0">
                <a:solidFill>
                  <a:srgbClr val="0070C0"/>
                </a:solidFill>
              </a:rPr>
              <a:t>CONFIDENCE</a:t>
            </a:r>
          </a:p>
        </p:txBody>
      </p:sp>
      <p:pic>
        <p:nvPicPr>
          <p:cNvPr id="11" name="Graphic 10" descr="Checkbox Checked with solid fill">
            <a:extLst>
              <a:ext uri="{FF2B5EF4-FFF2-40B4-BE49-F238E27FC236}">
                <a16:creationId xmlns:a16="http://schemas.microsoft.com/office/drawing/2014/main" id="{489CABED-AF5A-4031-86B4-7D0ABFD932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852" y="895460"/>
            <a:ext cx="1204162" cy="1204162"/>
          </a:xfrm>
          <a:prstGeom prst="rect">
            <a:avLst/>
          </a:prstGeom>
        </p:spPr>
      </p:pic>
    </p:spTree>
    <p:extLst>
      <p:ext uri="{BB962C8B-B14F-4D97-AF65-F5344CB8AC3E}">
        <p14:creationId xmlns:p14="http://schemas.microsoft.com/office/powerpoint/2010/main" val="1985475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CD84E7-EF6C-4269-9E96-CD0AC811EAFB}"/>
              </a:ext>
            </a:extLst>
          </p:cNvPr>
          <p:cNvSpPr>
            <a:spLocks noGrp="1"/>
          </p:cNvSpPr>
          <p:nvPr>
            <p:ph type="body" sz="quarter" idx="10"/>
          </p:nvPr>
        </p:nvSpPr>
        <p:spPr/>
        <p:txBody>
          <a:bodyPr/>
          <a:lstStyle/>
          <a:p>
            <a:r>
              <a:rPr lang="en-US" dirty="0"/>
              <a:t>Effective Instruction Using ARCS Model</a:t>
            </a:r>
          </a:p>
        </p:txBody>
      </p:sp>
      <p:sp>
        <p:nvSpPr>
          <p:cNvPr id="3" name="Text Placeholder 2">
            <a:extLst>
              <a:ext uri="{FF2B5EF4-FFF2-40B4-BE49-F238E27FC236}">
                <a16:creationId xmlns:a16="http://schemas.microsoft.com/office/drawing/2014/main" id="{3CE9CCD2-C462-4CC7-90C0-622840D50C25}"/>
              </a:ext>
            </a:extLst>
          </p:cNvPr>
          <p:cNvSpPr>
            <a:spLocks noGrp="1"/>
          </p:cNvSpPr>
          <p:nvPr>
            <p:ph type="body" sz="quarter" idx="11"/>
          </p:nvPr>
        </p:nvSpPr>
        <p:spPr/>
        <p:txBody>
          <a:bodyPr>
            <a:noAutofit/>
          </a:bodyPr>
          <a:lstStyle/>
          <a:p>
            <a:r>
              <a:rPr lang="en-US" sz="6000" dirty="0"/>
              <a:t>2</a:t>
            </a:r>
          </a:p>
        </p:txBody>
      </p:sp>
      <p:sp>
        <p:nvSpPr>
          <p:cNvPr id="6" name="Action Button: Go Forward or Next 5">
            <a:hlinkClick r:id="" action="ppaction://hlinkshowjump?jump=nextslide" highlightClick="1"/>
            <a:extLst>
              <a:ext uri="{FF2B5EF4-FFF2-40B4-BE49-F238E27FC236}">
                <a16:creationId xmlns:a16="http://schemas.microsoft.com/office/drawing/2014/main" id="{30B6A8C3-644A-4E07-933D-87A61729C471}"/>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062B57-F3D8-43AE-BE92-816BFDCFF105}"/>
              </a:ext>
            </a:extLst>
          </p:cNvPr>
          <p:cNvSpPr txBox="1"/>
          <p:nvPr/>
        </p:nvSpPr>
        <p:spPr>
          <a:xfrm>
            <a:off x="7519737" y="6509084"/>
            <a:ext cx="870284" cy="369332"/>
          </a:xfrm>
          <a:prstGeom prst="rect">
            <a:avLst/>
          </a:prstGeom>
          <a:noFill/>
        </p:spPr>
        <p:txBody>
          <a:bodyPr wrap="square" rtlCol="0">
            <a:spAutoFit/>
          </a:bodyPr>
          <a:lstStyle/>
          <a:p>
            <a:pPr algn="ctr"/>
            <a:r>
              <a:rPr lang="en-US" dirty="0"/>
              <a:t>NEXT</a:t>
            </a:r>
          </a:p>
        </p:txBody>
      </p:sp>
      <p:sp>
        <p:nvSpPr>
          <p:cNvPr id="8" name="Action Button: Go Back or Previous 7">
            <a:hlinkClick r:id="" action="ppaction://hlinkshowjump?jump=previousslide" highlightClick="1"/>
            <a:extLst>
              <a:ext uri="{FF2B5EF4-FFF2-40B4-BE49-F238E27FC236}">
                <a16:creationId xmlns:a16="http://schemas.microsoft.com/office/drawing/2014/main" id="{D6C23D37-B4AB-429A-A225-87D2F6F51D6C}"/>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12638-D22E-4A54-BF3A-593FD59B1AD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10" name="Rectangle 9">
            <a:extLst>
              <a:ext uri="{FF2B5EF4-FFF2-40B4-BE49-F238E27FC236}">
                <a16:creationId xmlns:a16="http://schemas.microsoft.com/office/drawing/2014/main" id="{710179E1-600D-4F2F-A26C-4AC863E6016B}"/>
              </a:ext>
            </a:extLst>
          </p:cNvPr>
          <p:cNvSpPr/>
          <p:nvPr/>
        </p:nvSpPr>
        <p:spPr>
          <a:xfrm>
            <a:off x="436015" y="1657126"/>
            <a:ext cx="7954006" cy="197080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1200"/>
              </a:spcAft>
            </a:pPr>
            <a:endParaRPr lang="en-US" sz="1400" dirty="0"/>
          </a:p>
          <a:p>
            <a:pPr algn="ctr"/>
            <a:r>
              <a:rPr lang="en-US" sz="5400" dirty="0"/>
              <a:t>Good try, but you chose </a:t>
            </a:r>
          </a:p>
          <a:p>
            <a:pPr algn="ctr"/>
            <a:r>
              <a:rPr lang="en-US" sz="5400" dirty="0"/>
              <a:t>the incorrect answer.  </a:t>
            </a:r>
          </a:p>
          <a:p>
            <a:pPr algn="ctr">
              <a:spcAft>
                <a:spcPts val="1200"/>
              </a:spcAft>
            </a:pPr>
            <a:endParaRPr lang="en-US" sz="7200" i="1" dirty="0"/>
          </a:p>
          <a:p>
            <a:pPr>
              <a:spcAft>
                <a:spcPts val="1200"/>
              </a:spcAft>
            </a:pPr>
            <a:endParaRPr lang="en-US" sz="2400" dirty="0"/>
          </a:p>
        </p:txBody>
      </p:sp>
      <p:sp>
        <p:nvSpPr>
          <p:cNvPr id="12" name="Flowchart: Alternate Process 11">
            <a:extLst>
              <a:ext uri="{FF2B5EF4-FFF2-40B4-BE49-F238E27FC236}">
                <a16:creationId xmlns:a16="http://schemas.microsoft.com/office/drawing/2014/main" id="{57B67DF9-C582-4FE6-AB7D-942A9515A204}"/>
              </a:ext>
            </a:extLst>
          </p:cNvPr>
          <p:cNvSpPr/>
          <p:nvPr/>
        </p:nvSpPr>
        <p:spPr>
          <a:xfrm>
            <a:off x="1148963" y="3197943"/>
            <a:ext cx="6846073" cy="2293034"/>
          </a:xfrm>
          <a:prstGeom prst="flowChartAlternateProcess">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463550">
              <a:spcAft>
                <a:spcPts val="1200"/>
              </a:spcAft>
            </a:pPr>
            <a:r>
              <a:rPr lang="en-US" sz="2800" i="1" dirty="0">
                <a:solidFill>
                  <a:srgbClr val="0070C0"/>
                </a:solidFill>
              </a:rPr>
              <a:t>Giving the learner personal control over their learning experience encourages </a:t>
            </a:r>
            <a:r>
              <a:rPr lang="en-US" sz="2800" b="1" i="1" dirty="0">
                <a:solidFill>
                  <a:srgbClr val="0070C0"/>
                </a:solidFill>
              </a:rPr>
              <a:t>CONFIDENCE</a:t>
            </a:r>
          </a:p>
        </p:txBody>
      </p:sp>
    </p:spTree>
    <p:extLst>
      <p:ext uri="{BB962C8B-B14F-4D97-AF65-F5344CB8AC3E}">
        <p14:creationId xmlns:p14="http://schemas.microsoft.com/office/powerpoint/2010/main" val="957623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Teacher smiling and writing on whiteboard">
            <a:extLst>
              <a:ext uri="{FF2B5EF4-FFF2-40B4-BE49-F238E27FC236}">
                <a16:creationId xmlns:a16="http://schemas.microsoft.com/office/drawing/2014/main" id="{962D1C89-24DB-43D2-BBFC-3E803A5E6FA3}"/>
              </a:ext>
            </a:extLst>
          </p:cNvPr>
          <p:cNvPicPr>
            <a:picLocks noChangeAspect="1"/>
          </p:cNvPicPr>
          <p:nvPr/>
        </p:nvPicPr>
        <p:blipFill rotWithShape="1">
          <a:blip r:embed="rId5">
            <a:alphaModFix amt="31000"/>
            <a:extLst>
              <a:ext uri="{28A0092B-C50C-407E-A947-70E740481C1C}">
                <a14:useLocalDpi xmlns:a14="http://schemas.microsoft.com/office/drawing/2010/main" val="0"/>
              </a:ext>
            </a:extLst>
          </a:blip>
          <a:srcRect l="67080" t="22962" b="6083"/>
          <a:stretch/>
        </p:blipFill>
        <p:spPr>
          <a:xfrm>
            <a:off x="6096554" y="1671729"/>
            <a:ext cx="3021995" cy="4324351"/>
          </a:xfrm>
          <a:prstGeom prst="rect">
            <a:avLst/>
          </a:prstGeom>
        </p:spPr>
      </p:pic>
      <p:sp>
        <p:nvSpPr>
          <p:cNvPr id="33" name="Title 1">
            <a:extLst>
              <a:ext uri="{FF2B5EF4-FFF2-40B4-BE49-F238E27FC236}">
                <a16:creationId xmlns:a16="http://schemas.microsoft.com/office/drawing/2014/main" id="{F16752A5-53EB-442F-9D8A-CD14E66293D2}"/>
              </a:ext>
            </a:extLst>
          </p:cNvPr>
          <p:cNvSpPr txBox="1">
            <a:spLocks/>
          </p:cNvSpPr>
          <p:nvPr/>
        </p:nvSpPr>
        <p:spPr>
          <a:xfrm>
            <a:off x="5153" y="5996080"/>
            <a:ext cx="9144000" cy="86192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tileRect r="-100000" b="-100000"/>
          </a:gradFill>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
        <p:nvSpPr>
          <p:cNvPr id="2" name="Title 1">
            <a:extLst>
              <a:ext uri="{FF2B5EF4-FFF2-40B4-BE49-F238E27FC236}">
                <a16:creationId xmlns:a16="http://schemas.microsoft.com/office/drawing/2014/main" id="{3474F996-637E-4E76-AAD5-DEF8467CE445}"/>
              </a:ext>
            </a:extLst>
          </p:cNvPr>
          <p:cNvSpPr txBox="1">
            <a:spLocks/>
          </p:cNvSpPr>
          <p:nvPr/>
        </p:nvSpPr>
        <p:spPr>
          <a:xfrm>
            <a:off x="-1" y="0"/>
            <a:ext cx="9144000" cy="1686076"/>
          </a:xfrm>
          <a:prstGeom prst="rect">
            <a:avLst/>
          </a:prstGeom>
          <a:gradFill>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t="100000"/>
            </a:path>
          </a:gradFill>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pic>
        <p:nvPicPr>
          <p:cNvPr id="9" name="Picture 8" descr="Teacher smiling and writing on whiteboard">
            <a:extLst>
              <a:ext uri="{FF2B5EF4-FFF2-40B4-BE49-F238E27FC236}">
                <a16:creationId xmlns:a16="http://schemas.microsoft.com/office/drawing/2014/main" id="{BB4A346C-97E1-4552-94E0-9E5C8AC73A46}"/>
              </a:ext>
            </a:extLst>
          </p:cNvPr>
          <p:cNvPicPr>
            <a:picLocks noChangeAspect="1"/>
          </p:cNvPicPr>
          <p:nvPr/>
        </p:nvPicPr>
        <p:blipFill rotWithShape="1">
          <a:blip r:embed="rId5">
            <a:alphaModFix amt="31000"/>
            <a:extLst>
              <a:ext uri="{28A0092B-C50C-407E-A947-70E740481C1C}">
                <a14:useLocalDpi xmlns:a14="http://schemas.microsoft.com/office/drawing/2010/main" val="0"/>
              </a:ext>
            </a:extLst>
          </a:blip>
          <a:srcRect l="12294" t="22962" b="6083"/>
          <a:stretch/>
        </p:blipFill>
        <p:spPr>
          <a:xfrm>
            <a:off x="-1" y="1671729"/>
            <a:ext cx="8051195" cy="4324351"/>
          </a:xfrm>
          <a:prstGeom prst="rect">
            <a:avLst/>
          </a:prstGeom>
        </p:spPr>
      </p:pic>
      <p:sp>
        <p:nvSpPr>
          <p:cNvPr id="13" name="Title 1">
            <a:extLst>
              <a:ext uri="{FF2B5EF4-FFF2-40B4-BE49-F238E27FC236}">
                <a16:creationId xmlns:a16="http://schemas.microsoft.com/office/drawing/2014/main" id="{68984353-B842-42C2-A1F0-2760A139B6FC}"/>
              </a:ext>
            </a:extLst>
          </p:cNvPr>
          <p:cNvSpPr txBox="1">
            <a:spLocks/>
          </p:cNvSpPr>
          <p:nvPr/>
        </p:nvSpPr>
        <p:spPr>
          <a:xfrm>
            <a:off x="72126" y="253171"/>
            <a:ext cx="7058024" cy="747712"/>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2">
                    <a:lumMod val="25000"/>
                  </a:schemeClr>
                </a:solidFill>
              </a:rPr>
              <a:t>The Basics of Training</a:t>
            </a:r>
          </a:p>
        </p:txBody>
      </p:sp>
      <p:grpSp>
        <p:nvGrpSpPr>
          <p:cNvPr id="30" name="Group 29">
            <a:extLst>
              <a:ext uri="{FF2B5EF4-FFF2-40B4-BE49-F238E27FC236}">
                <a16:creationId xmlns:a16="http://schemas.microsoft.com/office/drawing/2014/main" id="{DB5A00FA-2716-4BD7-935D-B54A4423F904}"/>
              </a:ext>
            </a:extLst>
          </p:cNvPr>
          <p:cNvGrpSpPr/>
          <p:nvPr/>
        </p:nvGrpSpPr>
        <p:grpSpPr>
          <a:xfrm>
            <a:off x="5317550" y="2570167"/>
            <a:ext cx="3625200" cy="1081025"/>
            <a:chOff x="5402307" y="577516"/>
            <a:chExt cx="3625200" cy="1081025"/>
          </a:xfrm>
        </p:grpSpPr>
        <p:sp>
          <p:nvSpPr>
            <p:cNvPr id="21" name="Rectangle 20">
              <a:extLst>
                <a:ext uri="{FF2B5EF4-FFF2-40B4-BE49-F238E27FC236}">
                  <a16:creationId xmlns:a16="http://schemas.microsoft.com/office/drawing/2014/main" id="{C5DFBE92-CD9D-4A43-A92F-0D528C94EE6B}"/>
                </a:ext>
              </a:extLst>
            </p:cNvPr>
            <p:cNvSpPr/>
            <p:nvPr/>
          </p:nvSpPr>
          <p:spPr>
            <a:xfrm>
              <a:off x="5402307" y="577516"/>
              <a:ext cx="3625200" cy="1081025"/>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t="100000" r="100000"/>
              </a:path>
              <a:tileRect l="-100000" b="-100000"/>
            </a:grad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1EF6E6EA-96FC-4A47-B5B6-3347E02B2511}"/>
                </a:ext>
              </a:extLst>
            </p:cNvPr>
            <p:cNvSpPr/>
            <p:nvPr/>
          </p:nvSpPr>
          <p:spPr>
            <a:xfrm>
              <a:off x="5496740" y="730549"/>
              <a:ext cx="861885" cy="803069"/>
            </a:xfrm>
            <a:prstGeom prst="flowChartConnector">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solidFill>
                    <a:schemeClr val="bg1"/>
                  </a:solidFill>
                </a:rPr>
                <a:t>1</a:t>
              </a:r>
            </a:p>
          </p:txBody>
        </p:sp>
        <p:sp>
          <p:nvSpPr>
            <p:cNvPr id="27" name="TextBox 26">
              <a:extLst>
                <a:ext uri="{FF2B5EF4-FFF2-40B4-BE49-F238E27FC236}">
                  <a16:creationId xmlns:a16="http://schemas.microsoft.com/office/drawing/2014/main" id="{7139825E-4F63-457C-8A79-1B4C9AEBE85F}"/>
                </a:ext>
              </a:extLst>
            </p:cNvPr>
            <p:cNvSpPr txBox="1"/>
            <p:nvPr/>
          </p:nvSpPr>
          <p:spPr>
            <a:xfrm>
              <a:off x="6448926" y="760714"/>
              <a:ext cx="2466474" cy="646331"/>
            </a:xfrm>
            <a:prstGeom prst="rect">
              <a:avLst/>
            </a:prstGeom>
            <a:noFill/>
          </p:spPr>
          <p:txBody>
            <a:bodyPr wrap="square" rtlCol="0">
              <a:spAutoFit/>
            </a:bodyPr>
            <a:lstStyle/>
            <a:p>
              <a:r>
                <a:rPr lang="en-US" dirty="0">
                  <a:solidFill>
                    <a:schemeClr val="bg1"/>
                  </a:solidFill>
                </a:rPr>
                <a:t>Learning Goals and </a:t>
              </a:r>
            </a:p>
            <a:p>
              <a:r>
                <a:rPr lang="en-US" dirty="0">
                  <a:solidFill>
                    <a:schemeClr val="bg1"/>
                  </a:solidFill>
                </a:rPr>
                <a:t>Learning Objectives</a:t>
              </a:r>
            </a:p>
          </p:txBody>
        </p:sp>
      </p:grpSp>
      <p:grpSp>
        <p:nvGrpSpPr>
          <p:cNvPr id="31" name="Group 30">
            <a:extLst>
              <a:ext uri="{FF2B5EF4-FFF2-40B4-BE49-F238E27FC236}">
                <a16:creationId xmlns:a16="http://schemas.microsoft.com/office/drawing/2014/main" id="{9C47BA2C-1E6C-45C1-A24D-A58ECF964A45}"/>
              </a:ext>
            </a:extLst>
          </p:cNvPr>
          <p:cNvGrpSpPr/>
          <p:nvPr/>
        </p:nvGrpSpPr>
        <p:grpSpPr>
          <a:xfrm>
            <a:off x="5315294" y="3925244"/>
            <a:ext cx="3625200" cy="1038843"/>
            <a:chOff x="5402307" y="1778826"/>
            <a:chExt cx="3625200" cy="1081025"/>
          </a:xfrm>
        </p:grpSpPr>
        <p:sp>
          <p:nvSpPr>
            <p:cNvPr id="22" name="Rectangle 21">
              <a:extLst>
                <a:ext uri="{FF2B5EF4-FFF2-40B4-BE49-F238E27FC236}">
                  <a16:creationId xmlns:a16="http://schemas.microsoft.com/office/drawing/2014/main" id="{1BB9FC16-D022-40E6-AFBB-F4E0F61EAAD5}"/>
                </a:ext>
              </a:extLst>
            </p:cNvPr>
            <p:cNvSpPr/>
            <p:nvPr/>
          </p:nvSpPr>
          <p:spPr>
            <a:xfrm>
              <a:off x="5402307" y="1778826"/>
              <a:ext cx="3625200" cy="1081025"/>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t="100000" r="100000"/>
              </a:path>
              <a:tileRect l="-100000" b="-100000"/>
            </a:grad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700ADA12-85A1-4363-BD1F-E2A2E33C9954}"/>
                </a:ext>
              </a:extLst>
            </p:cNvPr>
            <p:cNvSpPr/>
            <p:nvPr/>
          </p:nvSpPr>
          <p:spPr>
            <a:xfrm>
              <a:off x="5500875" y="1902635"/>
              <a:ext cx="861885" cy="803069"/>
            </a:xfrm>
            <a:prstGeom prst="flowChartConnector">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a:solidFill>
                    <a:schemeClr val="bg1"/>
                  </a:solidFill>
                </a:rPr>
                <a:t>2</a:t>
              </a:r>
            </a:p>
          </p:txBody>
        </p:sp>
        <p:sp>
          <p:nvSpPr>
            <p:cNvPr id="28" name="TextBox 27">
              <a:extLst>
                <a:ext uri="{FF2B5EF4-FFF2-40B4-BE49-F238E27FC236}">
                  <a16:creationId xmlns:a16="http://schemas.microsoft.com/office/drawing/2014/main" id="{A45E2431-5326-41AB-8567-9BCD4CEFF8FE}"/>
                </a:ext>
              </a:extLst>
            </p:cNvPr>
            <p:cNvSpPr txBox="1"/>
            <p:nvPr/>
          </p:nvSpPr>
          <p:spPr>
            <a:xfrm>
              <a:off x="6461328" y="2011724"/>
              <a:ext cx="2466474" cy="646331"/>
            </a:xfrm>
            <a:prstGeom prst="rect">
              <a:avLst/>
            </a:prstGeom>
            <a:noFill/>
          </p:spPr>
          <p:txBody>
            <a:bodyPr wrap="square" rtlCol="0">
              <a:spAutoFit/>
            </a:bodyPr>
            <a:lstStyle/>
            <a:p>
              <a:r>
                <a:rPr lang="en-US" dirty="0">
                  <a:solidFill>
                    <a:schemeClr val="bg1"/>
                  </a:solidFill>
                </a:rPr>
                <a:t>Effective Instruction</a:t>
              </a:r>
            </a:p>
            <a:p>
              <a:r>
                <a:rPr lang="en-US" dirty="0">
                  <a:solidFill>
                    <a:schemeClr val="bg1"/>
                  </a:solidFill>
                </a:rPr>
                <a:t>Using ARCS Model</a:t>
              </a:r>
            </a:p>
          </p:txBody>
        </p:sp>
      </p:grpSp>
      <p:sp>
        <p:nvSpPr>
          <p:cNvPr id="34" name="Flowchart: Connector 33">
            <a:extLst>
              <a:ext uri="{FF2B5EF4-FFF2-40B4-BE49-F238E27FC236}">
                <a16:creationId xmlns:a16="http://schemas.microsoft.com/office/drawing/2014/main" id="{E8B163B4-29E8-4AA2-8BE4-ABD6E3262BD9}"/>
              </a:ext>
            </a:extLst>
          </p:cNvPr>
          <p:cNvSpPr/>
          <p:nvPr/>
        </p:nvSpPr>
        <p:spPr>
          <a:xfrm>
            <a:off x="5409727" y="2693932"/>
            <a:ext cx="842335" cy="776549"/>
          </a:xfrm>
          <a:prstGeom prst="flowChartConnector">
            <a:avLst/>
          </a:prstGeom>
          <a:noFill/>
          <a:ln w="41275"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Connector 36">
            <a:extLst>
              <a:ext uri="{FF2B5EF4-FFF2-40B4-BE49-F238E27FC236}">
                <a16:creationId xmlns:a16="http://schemas.microsoft.com/office/drawing/2014/main" id="{44CEB728-904D-4B23-80C7-A5EB4E7A0932}"/>
              </a:ext>
            </a:extLst>
          </p:cNvPr>
          <p:cNvSpPr/>
          <p:nvPr/>
        </p:nvSpPr>
        <p:spPr>
          <a:xfrm>
            <a:off x="5431533" y="4030441"/>
            <a:ext cx="842335" cy="776549"/>
          </a:xfrm>
          <a:prstGeom prst="flowChartConnector">
            <a:avLst/>
          </a:prstGeom>
          <a:noFill/>
          <a:ln w="41275"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ame 37">
            <a:hlinkClick r:id="rId6"/>
            <a:extLst>
              <a:ext uri="{FF2B5EF4-FFF2-40B4-BE49-F238E27FC236}">
                <a16:creationId xmlns:a16="http://schemas.microsoft.com/office/drawing/2014/main" id="{505294CB-B936-437B-8ED2-877BB81DDCB9}"/>
              </a:ext>
            </a:extLst>
          </p:cNvPr>
          <p:cNvSpPr/>
          <p:nvPr/>
        </p:nvSpPr>
        <p:spPr>
          <a:xfrm>
            <a:off x="197496" y="6073008"/>
            <a:ext cx="3021995" cy="708064"/>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chemeClr val="tx1"/>
                </a:solidFill>
              </a:rPr>
              <a:t>Course Assessment</a:t>
            </a:r>
          </a:p>
        </p:txBody>
      </p:sp>
      <p:pic>
        <p:nvPicPr>
          <p:cNvPr id="6" name="Graphic 5" descr="Checkbox Checked with solid fill">
            <a:extLst>
              <a:ext uri="{FF2B5EF4-FFF2-40B4-BE49-F238E27FC236}">
                <a16:creationId xmlns:a16="http://schemas.microsoft.com/office/drawing/2014/main" id="{7A76F584-3BC6-42C0-AB51-5E59D006B4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2468" y="2127680"/>
            <a:ext cx="1965998" cy="1965998"/>
          </a:xfrm>
          <a:prstGeom prst="rect">
            <a:avLst/>
          </a:prstGeom>
        </p:spPr>
      </p:pic>
      <p:pic>
        <p:nvPicPr>
          <p:cNvPr id="29" name="Graphic 28" descr="Checkbox Checked with solid fill">
            <a:extLst>
              <a:ext uri="{FF2B5EF4-FFF2-40B4-BE49-F238E27FC236}">
                <a16:creationId xmlns:a16="http://schemas.microsoft.com/office/drawing/2014/main" id="{9735B6BB-37FC-490A-A24C-E4E270C8B9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5618" y="3464384"/>
            <a:ext cx="1965998" cy="1965998"/>
          </a:xfrm>
          <a:prstGeom prst="rect">
            <a:avLst/>
          </a:prstGeom>
        </p:spPr>
      </p:pic>
      <p:sp>
        <p:nvSpPr>
          <p:cNvPr id="7" name="Action Button: Go Home 6">
            <a:hlinkClick r:id="rId9" action="ppaction://hlinksldjump" highlightClick="1"/>
            <a:extLst>
              <a:ext uri="{FF2B5EF4-FFF2-40B4-BE49-F238E27FC236}">
                <a16:creationId xmlns:a16="http://schemas.microsoft.com/office/drawing/2014/main" id="{7695CF84-0E02-46F6-8E4D-FAD5E941E905}"/>
              </a:ext>
            </a:extLst>
          </p:cNvPr>
          <p:cNvSpPr/>
          <p:nvPr/>
        </p:nvSpPr>
        <p:spPr>
          <a:xfrm>
            <a:off x="8483600" y="106244"/>
            <a:ext cx="588274" cy="608749"/>
          </a:xfrm>
          <a:prstGeom prst="actionButtonHom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188A09A0-84CD-4F49-8DFA-7EF4A8017CD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5989" y="881367"/>
            <a:ext cx="609600" cy="609600"/>
          </a:xfrm>
          <a:prstGeom prst="rect">
            <a:avLst/>
          </a:prstGeom>
        </p:spPr>
      </p:pic>
      <p:sp>
        <p:nvSpPr>
          <p:cNvPr id="35" name="Rectangle 34">
            <a:extLst>
              <a:ext uri="{FF2B5EF4-FFF2-40B4-BE49-F238E27FC236}">
                <a16:creationId xmlns:a16="http://schemas.microsoft.com/office/drawing/2014/main" id="{CEF505C5-7101-458E-8B02-A48CD924B74C}"/>
              </a:ext>
            </a:extLst>
          </p:cNvPr>
          <p:cNvSpPr/>
          <p:nvPr/>
        </p:nvSpPr>
        <p:spPr>
          <a:xfrm>
            <a:off x="8488640" y="1504795"/>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
        <p:nvSpPr>
          <p:cNvPr id="23" name="Title 1">
            <a:extLst>
              <a:ext uri="{FF2B5EF4-FFF2-40B4-BE49-F238E27FC236}">
                <a16:creationId xmlns:a16="http://schemas.microsoft.com/office/drawing/2014/main" id="{40119209-0A30-45B9-B725-C7886B33F0C1}"/>
              </a:ext>
            </a:extLst>
          </p:cNvPr>
          <p:cNvSpPr txBox="1">
            <a:spLocks/>
          </p:cNvSpPr>
          <p:nvPr/>
        </p:nvSpPr>
        <p:spPr>
          <a:xfrm>
            <a:off x="25451" y="1749203"/>
            <a:ext cx="7058024" cy="747712"/>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2">
                    <a:lumMod val="25000"/>
                  </a:schemeClr>
                </a:solidFill>
              </a:rPr>
              <a:t>Congratulations! </a:t>
            </a:r>
          </a:p>
        </p:txBody>
      </p:sp>
      <p:sp>
        <p:nvSpPr>
          <p:cNvPr id="3" name="Rectangle 2">
            <a:hlinkClick r:id="rId11" action="ppaction://hlinksldjump"/>
            <a:extLst>
              <a:ext uri="{FF2B5EF4-FFF2-40B4-BE49-F238E27FC236}">
                <a16:creationId xmlns:a16="http://schemas.microsoft.com/office/drawing/2014/main" id="{70B8853B-D22F-4DF9-B25F-CA79BEEB7FD6}"/>
              </a:ext>
            </a:extLst>
          </p:cNvPr>
          <p:cNvSpPr/>
          <p:nvPr/>
        </p:nvSpPr>
        <p:spPr>
          <a:xfrm>
            <a:off x="7274859" y="6456940"/>
            <a:ext cx="1797015" cy="32413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Start Over</a:t>
            </a:r>
          </a:p>
        </p:txBody>
      </p:sp>
      <p:sp>
        <p:nvSpPr>
          <p:cNvPr id="4" name="Arrow: Curved Left 3">
            <a:extLst>
              <a:ext uri="{FF2B5EF4-FFF2-40B4-BE49-F238E27FC236}">
                <a16:creationId xmlns:a16="http://schemas.microsoft.com/office/drawing/2014/main" id="{ADE1C8CD-62CA-4A79-9AF4-99320F430FCC}"/>
              </a:ext>
            </a:extLst>
          </p:cNvPr>
          <p:cNvSpPr/>
          <p:nvPr/>
        </p:nvSpPr>
        <p:spPr>
          <a:xfrm rot="21195330" flipV="1">
            <a:off x="8783845" y="6501172"/>
            <a:ext cx="200642" cy="230696"/>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8611265"/>
      </p:ext>
    </p:extLst>
  </p:cSld>
  <p:clrMapOvr>
    <a:masterClrMapping/>
  </p:clrMapOvr>
  <mc:AlternateContent xmlns:mc="http://schemas.openxmlformats.org/markup-compatibility/2006" xmlns:p14="http://schemas.microsoft.com/office/powerpoint/2010/main">
    <mc:Choice Requires="p14">
      <p:transition p14:dur="20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50CD-14BD-41CB-93CF-58D3483B3C7F}"/>
              </a:ext>
            </a:extLst>
          </p:cNvPr>
          <p:cNvSpPr>
            <a:spLocks noGrp="1"/>
          </p:cNvSpPr>
          <p:nvPr>
            <p:ph type="title"/>
          </p:nvPr>
        </p:nvSpPr>
        <p:spPr>
          <a:xfrm>
            <a:off x="0" y="-3913"/>
            <a:ext cx="9144000" cy="817123"/>
          </a:xfrm>
        </p:spPr>
        <p:txBody>
          <a:bodyPr/>
          <a:lstStyle/>
          <a:p>
            <a:r>
              <a:rPr lang="en-US" dirty="0"/>
              <a:t>References</a:t>
            </a:r>
          </a:p>
        </p:txBody>
      </p:sp>
      <p:sp>
        <p:nvSpPr>
          <p:cNvPr id="3" name="Text Placeholder 2">
            <a:extLst>
              <a:ext uri="{FF2B5EF4-FFF2-40B4-BE49-F238E27FC236}">
                <a16:creationId xmlns:a16="http://schemas.microsoft.com/office/drawing/2014/main" id="{0820BF7F-5260-4CED-B426-3611AE9EA352}"/>
              </a:ext>
            </a:extLst>
          </p:cNvPr>
          <p:cNvSpPr>
            <a:spLocks noGrp="1"/>
          </p:cNvSpPr>
          <p:nvPr>
            <p:ph type="body" sz="quarter" idx="12"/>
          </p:nvPr>
        </p:nvSpPr>
        <p:spPr/>
        <p:txBody>
          <a:bodyPr>
            <a:normAutofit/>
          </a:bodyPr>
          <a:lstStyle/>
          <a:p>
            <a:pPr marL="0" indent="0">
              <a:lnSpc>
                <a:spcPct val="107000"/>
              </a:lnSpc>
              <a:spcBef>
                <a:spcPts val="0"/>
              </a:spcBef>
              <a:buNone/>
            </a:pPr>
            <a:r>
              <a:rPr lang="en-US" sz="1800" dirty="0">
                <a:effectLst/>
                <a:latin typeface="Calibri" panose="020F0502020204030204" pitchFamily="34" charset="0"/>
                <a:ea typeface="Calibri" panose="020F0502020204030204" pitchFamily="34" charset="0"/>
                <a:cs typeface="Calibri" panose="020F0502020204030204" pitchFamily="34" charset="0"/>
              </a:rPr>
              <a:t>Biech, E. (2009). </a:t>
            </a:r>
            <a:r>
              <a:rPr lang="en-US" sz="1800" i="1" dirty="0">
                <a:effectLst/>
                <a:latin typeface="Calibri" panose="020F0502020204030204" pitchFamily="34" charset="0"/>
                <a:ea typeface="Calibri" panose="020F0502020204030204" pitchFamily="34" charset="0"/>
                <a:cs typeface="Calibri" panose="020F0502020204030204" pitchFamily="34" charset="0"/>
              </a:rPr>
              <a:t>ASTD’s Ultimate Train the Trainer</a:t>
            </a:r>
            <a:r>
              <a:rPr lang="en-US" sz="1800" dirty="0">
                <a:effectLst/>
                <a:latin typeface="Calibri" panose="020F0502020204030204" pitchFamily="34" charset="0"/>
                <a:ea typeface="Calibri" panose="020F0502020204030204" pitchFamily="34" charset="0"/>
                <a:cs typeface="Calibri" panose="020F0502020204030204" pitchFamily="34" charset="0"/>
              </a:rPr>
              <a:t> (1st edition). American Society for Training &amp; Development.</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Keller, J. M. (2010). </a:t>
            </a:r>
            <a:r>
              <a:rPr lang="en-US" sz="1800" i="1" dirty="0">
                <a:effectLst/>
                <a:latin typeface="Calibri" panose="020F0502020204030204" pitchFamily="34" charset="0"/>
                <a:ea typeface="Calibri" panose="020F0502020204030204" pitchFamily="34" charset="0"/>
                <a:cs typeface="Calibri" panose="020F0502020204030204" pitchFamily="34" charset="0"/>
              </a:rPr>
              <a:t>Motivational Design for Learning and Performance The ARCS Model Approach </a:t>
            </a:r>
            <a:r>
              <a:rPr lang="en-US" sz="1800" dirty="0">
                <a:effectLst/>
                <a:latin typeface="Calibri" panose="020F0502020204030204" pitchFamily="34" charset="0"/>
                <a:ea typeface="Calibri" panose="020F0502020204030204" pitchFamily="34" charset="0"/>
                <a:cs typeface="Calibri" panose="020F0502020204030204" pitchFamily="34" charset="0"/>
              </a:rPr>
              <a:t>(1st ed. 2010.). Springer US. </a:t>
            </a:r>
            <a:r>
              <a:rPr lang="en-US" sz="1800" u="sng"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https://doi.org/10.1007/978-1-4419-1250-3</a:t>
            </a:r>
            <a:endParaRPr lang="en-US" sz="1800" u="sng"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None/>
            </a:pPr>
            <a:endParaRPr lang="en-US" sz="1800" u="sng" dirty="0">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Keller, J. M. (1987).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Development and Use of the ARCS Model of Instructional Design</a:t>
            </a:r>
            <a:r>
              <a:rPr lang="en-US" sz="1800" dirty="0">
                <a:effectLst/>
                <a:latin typeface="Calibri" panose="020F0502020204030204" pitchFamily="34" charset="0"/>
                <a:ea typeface="Calibri" panose="020F0502020204030204" pitchFamily="34" charset="0"/>
                <a:cs typeface="Times New Roman" panose="02020603050405020304" pitchFamily="18" charset="0"/>
              </a:rPr>
              <a:t>. Journal of Instructional Development, 10(3), 2–10. http://www.jstor.org/stable/30221294</a:t>
            </a:r>
          </a:p>
          <a:p>
            <a:pPr marL="0" marR="0" lvl="0" indent="0">
              <a:lnSpc>
                <a:spcPct val="107000"/>
              </a:lnSpc>
              <a:spcBef>
                <a:spcPts val="0"/>
              </a:spcBef>
              <a:spcAft>
                <a:spcPts val="0"/>
              </a:spcAft>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buNone/>
            </a:pPr>
            <a:r>
              <a:rPr lang="en-US" sz="1800" dirty="0">
                <a:effectLst/>
                <a:latin typeface="Calibri" panose="020F0502020204030204" pitchFamily="34" charset="0"/>
                <a:ea typeface="Calibri" panose="020F0502020204030204" pitchFamily="34" charset="0"/>
                <a:cs typeface="Calibri" panose="020F0502020204030204" pitchFamily="34" charset="0"/>
              </a:rPr>
              <a:t>Morrison, G.R., Ross, S.M., Kalman, H.K., &amp; Kemp, J.E. (2013). </a:t>
            </a:r>
            <a:r>
              <a:rPr lang="en-US" sz="1800" i="1" dirty="0">
                <a:effectLst/>
                <a:latin typeface="Calibri" panose="020F0502020204030204" pitchFamily="34" charset="0"/>
                <a:ea typeface="Calibri" panose="020F0502020204030204" pitchFamily="34" charset="0"/>
                <a:cs typeface="Calibri" panose="020F0502020204030204" pitchFamily="34" charset="0"/>
              </a:rPr>
              <a:t>Designing effective instruction</a:t>
            </a:r>
            <a:r>
              <a:rPr lang="en-US" sz="1800" dirty="0">
                <a:effectLst/>
                <a:latin typeface="Calibri" panose="020F0502020204030204" pitchFamily="34" charset="0"/>
                <a:ea typeface="Calibri" panose="020F0502020204030204" pitchFamily="34" charset="0"/>
                <a:cs typeface="Calibri" panose="020F0502020204030204" pitchFamily="34" charset="0"/>
              </a:rPr>
              <a:t> (7th ed.). Hoboken, NJ: Wiley.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Action Button: Go Home 4">
            <a:hlinkClick r:id="rId3" action="ppaction://hlinksldjump" highlightClick="1"/>
            <a:extLst>
              <a:ext uri="{FF2B5EF4-FFF2-40B4-BE49-F238E27FC236}">
                <a16:creationId xmlns:a16="http://schemas.microsoft.com/office/drawing/2014/main" id="{446CCED8-0080-432C-8799-6047B7BF6861}"/>
              </a:ext>
            </a:extLst>
          </p:cNvPr>
          <p:cNvSpPr/>
          <p:nvPr/>
        </p:nvSpPr>
        <p:spPr>
          <a:xfrm>
            <a:off x="8483600" y="106244"/>
            <a:ext cx="588274" cy="608749"/>
          </a:xfrm>
          <a:prstGeom prst="actionButtonHom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07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5"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1EC9E3-2B24-4A15-8A97-05D6B6A701BB}"/>
              </a:ext>
            </a:extLst>
          </p:cNvPr>
          <p:cNvSpPr/>
          <p:nvPr/>
        </p:nvSpPr>
        <p:spPr>
          <a:xfrm>
            <a:off x="99288" y="1127317"/>
            <a:ext cx="8159146" cy="317798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r>
              <a:rPr lang="en-US" sz="3600" dirty="0"/>
              <a:t>Learning objectives are…</a:t>
            </a:r>
          </a:p>
          <a:p>
            <a:pPr marL="1143000" lvl="1" indent="-228600">
              <a:buFont typeface="Arial" panose="020B0604020202020204" pitchFamily="34" charset="0"/>
              <a:buChar char="•"/>
            </a:pPr>
            <a:r>
              <a:rPr lang="en-US" sz="3400" dirty="0"/>
              <a:t>concise statements</a:t>
            </a:r>
          </a:p>
          <a:p>
            <a:pPr marL="1143000" lvl="1" indent="-228600">
              <a:buFont typeface="Arial" panose="020B0604020202020204" pitchFamily="34" charset="0"/>
              <a:buChar char="•"/>
            </a:pPr>
            <a:r>
              <a:rPr lang="en-US" sz="3400" dirty="0"/>
              <a:t>used to test learner’s knowledge</a:t>
            </a:r>
          </a:p>
          <a:p>
            <a:pPr marL="1143000" lvl="1" indent="-228600">
              <a:buFont typeface="Arial" panose="020B0604020202020204" pitchFamily="34" charset="0"/>
              <a:buChar char="•"/>
            </a:pPr>
            <a:r>
              <a:rPr lang="en-US" sz="3400" dirty="0"/>
              <a:t>specific and measurable</a:t>
            </a:r>
          </a:p>
          <a:p>
            <a:pPr marL="1143000" lvl="1" indent="-228600">
              <a:buFont typeface="Arial" panose="020B0604020202020204" pitchFamily="34" charset="0"/>
              <a:buChar char="•"/>
            </a:pPr>
            <a:r>
              <a:rPr lang="en-US" sz="3400" dirty="0"/>
              <a:t>used for knowledge, skills and attitude</a:t>
            </a:r>
          </a:p>
          <a:p>
            <a:pPr marL="914400" lvl="1"/>
            <a:endParaRPr lang="en-US" sz="3600" dirty="0"/>
          </a:p>
          <a:p>
            <a:pPr marL="1143000" lvl="1" indent="-228600">
              <a:buFont typeface="Arial" panose="020B0604020202020204" pitchFamily="34" charset="0"/>
              <a:buChar char="•"/>
            </a:pPr>
            <a:endParaRPr lang="en-US" sz="3600" dirty="0"/>
          </a:p>
          <a:p>
            <a:pPr marL="171450"/>
            <a:endParaRPr lang="en-US" sz="3600" dirty="0"/>
          </a:p>
        </p:txBody>
      </p:sp>
      <p:sp>
        <p:nvSpPr>
          <p:cNvPr id="8" name="Rectangle 7">
            <a:extLst>
              <a:ext uri="{FF2B5EF4-FFF2-40B4-BE49-F238E27FC236}">
                <a16:creationId xmlns:a16="http://schemas.microsoft.com/office/drawing/2014/main" id="{112E0F96-C306-4CD1-BE81-79608EA8FC6A}"/>
              </a:ext>
            </a:extLst>
          </p:cNvPr>
          <p:cNvSpPr/>
          <p:nvPr/>
        </p:nvSpPr>
        <p:spPr>
          <a:xfrm>
            <a:off x="99288" y="4305301"/>
            <a:ext cx="8159146" cy="1666874"/>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pPr marL="171450"/>
            <a:r>
              <a:rPr lang="en-US" sz="3200" dirty="0"/>
              <a:t>After the lesson on risk management basics, the learner will be able to describe two strategies to reduce liability exposures.</a:t>
            </a:r>
          </a:p>
        </p:txBody>
      </p:sp>
      <p:pic>
        <p:nvPicPr>
          <p:cNvPr id="3" name="Picture 2">
            <a:extLst>
              <a:ext uri="{FF2B5EF4-FFF2-40B4-BE49-F238E27FC236}">
                <a16:creationId xmlns:a16="http://schemas.microsoft.com/office/drawing/2014/main" id="{134B7802-C80D-4DAD-8480-CFD814EFA695}"/>
              </a:ext>
            </a:extLst>
          </p:cNvPr>
          <p:cNvPicPr>
            <a:picLocks noChangeAspect="1"/>
          </p:cNvPicPr>
          <p:nvPr/>
        </p:nvPicPr>
        <p:blipFill>
          <a:blip r:embed="rId6"/>
          <a:stretch>
            <a:fillRect/>
          </a:stretch>
        </p:blipFill>
        <p:spPr>
          <a:xfrm>
            <a:off x="99288" y="1122067"/>
            <a:ext cx="8187638" cy="3188484"/>
          </a:xfrm>
          <a:prstGeom prst="rect">
            <a:avLst/>
          </a:prstGeom>
        </p:spPr>
      </p:pic>
      <p:sp>
        <p:nvSpPr>
          <p:cNvPr id="5" name="Action Button: Go Forward or Next 4">
            <a:hlinkClick r:id="" action="ppaction://hlinkshowjump?jump=nextslide" highlightClick="1"/>
            <a:extLst>
              <a:ext uri="{FF2B5EF4-FFF2-40B4-BE49-F238E27FC236}">
                <a16:creationId xmlns:a16="http://schemas.microsoft.com/office/drawing/2014/main" id="{BCB88B13-A770-48D3-9D2E-30E5907B4772}"/>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Back or Previous 11">
            <a:hlinkClick r:id="" action="ppaction://hlinkshowjump?jump=previousslide" highlightClick="1"/>
            <a:extLst>
              <a:ext uri="{FF2B5EF4-FFF2-40B4-BE49-F238E27FC236}">
                <a16:creationId xmlns:a16="http://schemas.microsoft.com/office/drawing/2014/main" id="{B1DB4994-3C5F-4EF4-A361-1D61F3B59BD3}"/>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Document 13">
            <a:hlinkClick r:id="rId7" highlightClick="1"/>
            <a:extLst>
              <a:ext uri="{FF2B5EF4-FFF2-40B4-BE49-F238E27FC236}">
                <a16:creationId xmlns:a16="http://schemas.microsoft.com/office/drawing/2014/main" id="{95484AB4-29FB-494C-BF2D-891A495F710E}"/>
              </a:ext>
            </a:extLst>
          </p:cNvPr>
          <p:cNvSpPr/>
          <p:nvPr/>
        </p:nvSpPr>
        <p:spPr>
          <a:xfrm>
            <a:off x="8554453" y="4701219"/>
            <a:ext cx="469232" cy="688786"/>
          </a:xfrm>
          <a:prstGeom prst="actionButtonDocumen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980EEE-0F50-42A5-8941-5AA2871AED2A}"/>
              </a:ext>
            </a:extLst>
          </p:cNvPr>
          <p:cNvSpPr/>
          <p:nvPr/>
        </p:nvSpPr>
        <p:spPr>
          <a:xfrm>
            <a:off x="8298255" y="5410681"/>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HANDOUT</a:t>
            </a:r>
          </a:p>
        </p:txBody>
      </p:sp>
      <p:sp>
        <p:nvSpPr>
          <p:cNvPr id="16" name="TextBox 15">
            <a:extLst>
              <a:ext uri="{FF2B5EF4-FFF2-40B4-BE49-F238E27FC236}">
                <a16:creationId xmlns:a16="http://schemas.microsoft.com/office/drawing/2014/main" id="{891E1A8C-CC01-4A14-AC7D-0F7C3F1878FE}"/>
              </a:ext>
            </a:extLst>
          </p:cNvPr>
          <p:cNvSpPr txBox="1"/>
          <p:nvPr/>
        </p:nvSpPr>
        <p:spPr>
          <a:xfrm>
            <a:off x="7519737" y="6573486"/>
            <a:ext cx="870284" cy="307777"/>
          </a:xfrm>
          <a:prstGeom prst="rect">
            <a:avLst/>
          </a:prstGeom>
          <a:noFill/>
        </p:spPr>
        <p:txBody>
          <a:bodyPr wrap="square" rtlCol="0">
            <a:spAutoFit/>
          </a:bodyPr>
          <a:lstStyle/>
          <a:p>
            <a:pPr algn="ctr"/>
            <a:r>
              <a:rPr lang="en-US" sz="1400" dirty="0"/>
              <a:t>NEXT</a:t>
            </a:r>
          </a:p>
        </p:txBody>
      </p:sp>
      <p:sp>
        <p:nvSpPr>
          <p:cNvPr id="17" name="Rectangle 16">
            <a:extLst>
              <a:ext uri="{FF2B5EF4-FFF2-40B4-BE49-F238E27FC236}">
                <a16:creationId xmlns:a16="http://schemas.microsoft.com/office/drawing/2014/main" id="{57D34C12-09EA-4D55-BF81-67997417E637}"/>
              </a:ext>
            </a:extLst>
          </p:cNvPr>
          <p:cNvSpPr/>
          <p:nvPr/>
        </p:nvSpPr>
        <p:spPr>
          <a:xfrm>
            <a:off x="35719" y="6581046"/>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25000"/>
                  </a:schemeClr>
                </a:solidFill>
              </a:rPr>
              <a:t>PREVIOUS</a:t>
            </a:r>
          </a:p>
        </p:txBody>
      </p:sp>
      <p:pic>
        <p:nvPicPr>
          <p:cNvPr id="4" name="Recorded Sound">
            <a:hlinkClick r:id="" action="ppaction://media"/>
            <a:extLst>
              <a:ext uri="{FF2B5EF4-FFF2-40B4-BE49-F238E27FC236}">
                <a16:creationId xmlns:a16="http://schemas.microsoft.com/office/drawing/2014/main" id="{4A5B2EC4-AEC7-4A7E-A2CE-CB0F64AA02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0390" y="1275404"/>
            <a:ext cx="609600" cy="609600"/>
          </a:xfrm>
          <a:prstGeom prst="rect">
            <a:avLst/>
          </a:prstGeom>
        </p:spPr>
      </p:pic>
      <p:sp>
        <p:nvSpPr>
          <p:cNvPr id="18" name="Rectangle 17">
            <a:extLst>
              <a:ext uri="{FF2B5EF4-FFF2-40B4-BE49-F238E27FC236}">
                <a16:creationId xmlns:a16="http://schemas.microsoft.com/office/drawing/2014/main" id="{4212610A-E96A-47F9-8233-1DA6DCE7C6A9}"/>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187178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52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8"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2C8338C-97A9-4B82-B41D-28FB33EBFDD1}"/>
              </a:ext>
            </a:extLst>
          </p:cNvPr>
          <p:cNvSpPr>
            <a:spLocks noGrp="1"/>
          </p:cNvSpPr>
          <p:nvPr>
            <p:ph type="body" sz="quarter" idx="10"/>
          </p:nvPr>
        </p:nvSpPr>
        <p:spPr/>
        <p:txBody>
          <a:bodyPr anchor="ctr">
            <a:normAutofit/>
          </a:bodyPr>
          <a:lstStyle/>
          <a:p>
            <a:r>
              <a:rPr lang="en-US" dirty="0"/>
              <a:t>Learning Goals and Learning Objectives</a:t>
            </a:r>
          </a:p>
        </p:txBody>
      </p:sp>
      <p:sp>
        <p:nvSpPr>
          <p:cNvPr id="11" name="Text Placeholder 10">
            <a:extLst>
              <a:ext uri="{FF2B5EF4-FFF2-40B4-BE49-F238E27FC236}">
                <a16:creationId xmlns:a16="http://schemas.microsoft.com/office/drawing/2014/main" id="{AEFF5560-EE3B-4B2A-A956-D7DD8ED2B9C8}"/>
              </a:ext>
            </a:extLst>
          </p:cNvPr>
          <p:cNvSpPr>
            <a:spLocks noGrp="1"/>
          </p:cNvSpPr>
          <p:nvPr>
            <p:ph type="body" sz="quarter" idx="11"/>
          </p:nvPr>
        </p:nvSpPr>
        <p:spPr/>
        <p:txBody>
          <a:bodyPr>
            <a:noAutofit/>
          </a:bodyPr>
          <a:lstStyle/>
          <a:p>
            <a:r>
              <a:rPr lang="en-US" sz="6000" dirty="0"/>
              <a:t>1</a:t>
            </a:r>
          </a:p>
        </p:txBody>
      </p:sp>
      <p:sp>
        <p:nvSpPr>
          <p:cNvPr id="6" name="Rectangle 5">
            <a:hlinkClick r:id="rId5" action="ppaction://hlinksldjump"/>
            <a:extLst>
              <a:ext uri="{FF2B5EF4-FFF2-40B4-BE49-F238E27FC236}">
                <a16:creationId xmlns:a16="http://schemas.microsoft.com/office/drawing/2014/main" id="{FE266D96-AD06-404B-B3FD-940E5195A91B}"/>
              </a:ext>
            </a:extLst>
          </p:cNvPr>
          <p:cNvSpPr/>
          <p:nvPr/>
        </p:nvSpPr>
        <p:spPr>
          <a:xfrm>
            <a:off x="8390021" y="128337"/>
            <a:ext cx="609600" cy="68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11EC9E3-2B24-4A15-8A97-05D6B6A701BB}"/>
              </a:ext>
            </a:extLst>
          </p:cNvPr>
          <p:cNvSpPr/>
          <p:nvPr/>
        </p:nvSpPr>
        <p:spPr>
          <a:xfrm>
            <a:off x="140719" y="1124008"/>
            <a:ext cx="4025037" cy="476879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a:t>Learning Goal</a:t>
            </a:r>
          </a:p>
        </p:txBody>
      </p:sp>
      <p:sp>
        <p:nvSpPr>
          <p:cNvPr id="8" name="Rectangle 7">
            <a:extLst>
              <a:ext uri="{FF2B5EF4-FFF2-40B4-BE49-F238E27FC236}">
                <a16:creationId xmlns:a16="http://schemas.microsoft.com/office/drawing/2014/main" id="{7ABAC2E6-BC08-4B3D-9BA5-E58C0B332228}"/>
              </a:ext>
            </a:extLst>
          </p:cNvPr>
          <p:cNvSpPr/>
          <p:nvPr/>
        </p:nvSpPr>
        <p:spPr>
          <a:xfrm>
            <a:off x="4309597" y="1124008"/>
            <a:ext cx="4025037" cy="476879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t"/>
          <a:lstStyle/>
          <a:p>
            <a:pPr algn="ctr"/>
            <a:r>
              <a:rPr lang="en-US" sz="3600" dirty="0"/>
              <a:t>Learning Objective</a:t>
            </a:r>
          </a:p>
        </p:txBody>
      </p:sp>
      <p:pic>
        <p:nvPicPr>
          <p:cNvPr id="10" name="Picture 9" descr="Two referees near the goal signaling touchdown to large stadium">
            <a:extLst>
              <a:ext uri="{FF2B5EF4-FFF2-40B4-BE49-F238E27FC236}">
                <a16:creationId xmlns:a16="http://schemas.microsoft.com/office/drawing/2014/main" id="{A7545CDB-9173-47C9-A099-C973B5B689D9}"/>
              </a:ext>
            </a:extLst>
          </p:cNvPr>
          <p:cNvPicPr>
            <a:picLocks noChangeAspect="1"/>
          </p:cNvPicPr>
          <p:nvPr/>
        </p:nvPicPr>
        <p:blipFill rotWithShape="1">
          <a:blip r:embed="rId6">
            <a:extLst>
              <a:ext uri="{28A0092B-C50C-407E-A947-70E740481C1C}">
                <a14:useLocalDpi xmlns:a14="http://schemas.microsoft.com/office/drawing/2010/main" val="0"/>
              </a:ext>
            </a:extLst>
          </a:blip>
          <a:srcRect t="22263"/>
          <a:stretch/>
        </p:blipFill>
        <p:spPr>
          <a:xfrm>
            <a:off x="378530" y="1761758"/>
            <a:ext cx="3549416" cy="1836324"/>
          </a:xfrm>
          <a:prstGeom prst="rect">
            <a:avLst/>
          </a:prstGeom>
        </p:spPr>
      </p:pic>
      <p:pic>
        <p:nvPicPr>
          <p:cNvPr id="13" name="Picture 12" descr="Three arrows on bullseye">
            <a:extLst>
              <a:ext uri="{FF2B5EF4-FFF2-40B4-BE49-F238E27FC236}">
                <a16:creationId xmlns:a16="http://schemas.microsoft.com/office/drawing/2014/main" id="{642E8861-6A98-45E0-97BF-3C8EF2A6F51A}"/>
              </a:ext>
            </a:extLst>
          </p:cNvPr>
          <p:cNvPicPr>
            <a:picLocks noChangeAspect="1"/>
          </p:cNvPicPr>
          <p:nvPr/>
        </p:nvPicPr>
        <p:blipFill rotWithShape="1">
          <a:blip r:embed="rId7">
            <a:extLst>
              <a:ext uri="{28A0092B-C50C-407E-A947-70E740481C1C}">
                <a14:useLocalDpi xmlns:a14="http://schemas.microsoft.com/office/drawing/2010/main" val="0"/>
              </a:ext>
            </a:extLst>
          </a:blip>
          <a:srcRect t="23351"/>
          <a:stretch/>
        </p:blipFill>
        <p:spPr>
          <a:xfrm>
            <a:off x="4547407" y="1761758"/>
            <a:ext cx="3549416" cy="1778746"/>
          </a:xfrm>
          <a:prstGeom prst="rect">
            <a:avLst/>
          </a:prstGeom>
        </p:spPr>
      </p:pic>
      <p:sp>
        <p:nvSpPr>
          <p:cNvPr id="12" name="Action Button: Go Back or Previous 11">
            <a:hlinkClick r:id="" action="ppaction://hlinkshowjump?jump=previousslide" highlightClick="1"/>
            <a:extLst>
              <a:ext uri="{FF2B5EF4-FFF2-40B4-BE49-F238E27FC236}">
                <a16:creationId xmlns:a16="http://schemas.microsoft.com/office/drawing/2014/main" id="{4BF303AD-2111-41D1-9070-41D9E2816271}"/>
              </a:ext>
            </a:extLst>
          </p:cNvPr>
          <p:cNvSpPr/>
          <p:nvPr/>
        </p:nvSpPr>
        <p:spPr>
          <a:xfrm>
            <a:off x="261938" y="6172953"/>
            <a:ext cx="523874" cy="390525"/>
          </a:xfrm>
          <a:prstGeom prst="actionButtonBackPreviou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877E1A-4F2B-45AA-A09C-DAE4772C29CD}"/>
              </a:ext>
            </a:extLst>
          </p:cNvPr>
          <p:cNvSpPr/>
          <p:nvPr/>
        </p:nvSpPr>
        <p:spPr>
          <a:xfrm>
            <a:off x="35719" y="6580144"/>
            <a:ext cx="976312"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PREVIOUS</a:t>
            </a:r>
          </a:p>
        </p:txBody>
      </p:sp>
      <p:sp>
        <p:nvSpPr>
          <p:cNvPr id="4" name="TextBox 3">
            <a:extLst>
              <a:ext uri="{FF2B5EF4-FFF2-40B4-BE49-F238E27FC236}">
                <a16:creationId xmlns:a16="http://schemas.microsoft.com/office/drawing/2014/main" id="{576FDBD6-0456-4321-BD77-18BAB15EE239}"/>
              </a:ext>
            </a:extLst>
          </p:cNvPr>
          <p:cNvSpPr txBox="1"/>
          <p:nvPr/>
        </p:nvSpPr>
        <p:spPr>
          <a:xfrm>
            <a:off x="378530" y="3685261"/>
            <a:ext cx="3549416"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Broad ideas</a:t>
            </a:r>
          </a:p>
          <a:p>
            <a:pPr marL="285750" indent="-285750">
              <a:buFont typeface="Arial" panose="020B0604020202020204" pitchFamily="34" charset="0"/>
              <a:buChar char="•"/>
            </a:pPr>
            <a:r>
              <a:rPr lang="en-US" sz="2400" dirty="0"/>
              <a:t>Achievable and realistic</a:t>
            </a:r>
          </a:p>
          <a:p>
            <a:pPr marL="285750" indent="-285750">
              <a:buFont typeface="Arial" panose="020B0604020202020204" pitchFamily="34" charset="0"/>
              <a:buChar char="•"/>
            </a:pPr>
            <a:r>
              <a:rPr lang="en-US" sz="2400" dirty="0"/>
              <a:t>Not measurable </a:t>
            </a:r>
          </a:p>
        </p:txBody>
      </p:sp>
      <p:sp>
        <p:nvSpPr>
          <p:cNvPr id="15" name="TextBox 14">
            <a:extLst>
              <a:ext uri="{FF2B5EF4-FFF2-40B4-BE49-F238E27FC236}">
                <a16:creationId xmlns:a16="http://schemas.microsoft.com/office/drawing/2014/main" id="{87F63D0A-B6EF-4ECE-8504-490BE066FF5F}"/>
              </a:ext>
            </a:extLst>
          </p:cNvPr>
          <p:cNvSpPr txBox="1"/>
          <p:nvPr/>
        </p:nvSpPr>
        <p:spPr>
          <a:xfrm>
            <a:off x="4547407" y="3606462"/>
            <a:ext cx="3549416"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Concise statements</a:t>
            </a:r>
          </a:p>
          <a:p>
            <a:pPr marL="285750" indent="-285750">
              <a:buFont typeface="Arial" panose="020B0604020202020204" pitchFamily="34" charset="0"/>
              <a:buChar char="•"/>
            </a:pPr>
            <a:r>
              <a:rPr lang="en-US" sz="2400" dirty="0"/>
              <a:t>Specific and measurable</a:t>
            </a:r>
          </a:p>
          <a:p>
            <a:pPr marL="285750" indent="-285750">
              <a:buFont typeface="Arial" panose="020B0604020202020204" pitchFamily="34" charset="0"/>
              <a:buChar char="•"/>
            </a:pPr>
            <a:r>
              <a:rPr lang="en-US" sz="2400" dirty="0"/>
              <a:t>Used to affect </a:t>
            </a:r>
          </a:p>
          <a:p>
            <a:pPr marL="742950" lvl="1" indent="-285750">
              <a:buFont typeface="Arial" panose="020B0604020202020204" pitchFamily="34" charset="0"/>
              <a:buChar char="•"/>
            </a:pPr>
            <a:r>
              <a:rPr lang="en-US" sz="2400" dirty="0"/>
              <a:t>Knowledge</a:t>
            </a:r>
          </a:p>
          <a:p>
            <a:pPr marL="742950" lvl="1" indent="-285750">
              <a:buFont typeface="Arial" panose="020B0604020202020204" pitchFamily="34" charset="0"/>
              <a:buChar char="•"/>
            </a:pPr>
            <a:r>
              <a:rPr lang="en-US" sz="2400" dirty="0"/>
              <a:t>Skills; or</a:t>
            </a:r>
          </a:p>
          <a:p>
            <a:pPr marL="742950" lvl="1" indent="-285750">
              <a:buFont typeface="Arial" panose="020B0604020202020204" pitchFamily="34" charset="0"/>
              <a:buChar char="•"/>
            </a:pPr>
            <a:r>
              <a:rPr lang="en-US" sz="2400" dirty="0"/>
              <a:t>Attitude</a:t>
            </a:r>
          </a:p>
        </p:txBody>
      </p:sp>
      <p:sp>
        <p:nvSpPr>
          <p:cNvPr id="16" name="Action Button: Go Forward or Next 15">
            <a:hlinkClick r:id="" action="ppaction://hlinkshowjump?jump=nextslide" highlightClick="1"/>
            <a:extLst>
              <a:ext uri="{FF2B5EF4-FFF2-40B4-BE49-F238E27FC236}">
                <a16:creationId xmlns:a16="http://schemas.microsoft.com/office/drawing/2014/main" id="{604695F2-37C7-42DA-9BBB-2AFC4BA1C24C}"/>
              </a:ext>
            </a:extLst>
          </p:cNvPr>
          <p:cNvSpPr/>
          <p:nvPr/>
        </p:nvSpPr>
        <p:spPr>
          <a:xfrm>
            <a:off x="7697377" y="6136104"/>
            <a:ext cx="541421" cy="449179"/>
          </a:xfrm>
          <a:prstGeom prst="actionButtonForwardNex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CF3CF4-13F0-4A90-A091-76AEC8B99E2F}"/>
              </a:ext>
            </a:extLst>
          </p:cNvPr>
          <p:cNvSpPr txBox="1"/>
          <p:nvPr/>
        </p:nvSpPr>
        <p:spPr>
          <a:xfrm>
            <a:off x="7519737" y="6573486"/>
            <a:ext cx="870284" cy="307777"/>
          </a:xfrm>
          <a:prstGeom prst="rect">
            <a:avLst/>
          </a:prstGeom>
          <a:noFill/>
        </p:spPr>
        <p:txBody>
          <a:bodyPr wrap="square" rtlCol="0">
            <a:spAutoFit/>
          </a:bodyPr>
          <a:lstStyle/>
          <a:p>
            <a:pPr algn="ctr"/>
            <a:r>
              <a:rPr lang="en-US" sz="1400" dirty="0"/>
              <a:t>NEXT</a:t>
            </a:r>
          </a:p>
        </p:txBody>
      </p:sp>
      <p:pic>
        <p:nvPicPr>
          <p:cNvPr id="18" name="Recorded Sound">
            <a:hlinkClick r:id="" action="ppaction://media"/>
            <a:extLst>
              <a:ext uri="{FF2B5EF4-FFF2-40B4-BE49-F238E27FC236}">
                <a16:creationId xmlns:a16="http://schemas.microsoft.com/office/drawing/2014/main" id="{A47DEE45-5DFE-4A96-8209-5B568C9834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34400" y="1254766"/>
            <a:ext cx="609600" cy="609600"/>
          </a:xfrm>
          <a:prstGeom prst="rect">
            <a:avLst/>
          </a:prstGeom>
        </p:spPr>
      </p:pic>
      <p:sp>
        <p:nvSpPr>
          <p:cNvPr id="19" name="Rectangle 18">
            <a:extLst>
              <a:ext uri="{FF2B5EF4-FFF2-40B4-BE49-F238E27FC236}">
                <a16:creationId xmlns:a16="http://schemas.microsoft.com/office/drawing/2014/main" id="{9900A413-A8AB-4FCC-ACE1-3F245B6C4664}"/>
              </a:ext>
            </a:extLst>
          </p:cNvPr>
          <p:cNvSpPr/>
          <p:nvPr/>
        </p:nvSpPr>
        <p:spPr>
          <a:xfrm>
            <a:off x="8481611" y="1852334"/>
            <a:ext cx="609600" cy="223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lumMod val="25000"/>
                  </a:schemeClr>
                </a:solidFill>
              </a:rPr>
              <a:t>PLAY</a:t>
            </a:r>
          </a:p>
        </p:txBody>
      </p:sp>
    </p:spTree>
    <p:extLst>
      <p:ext uri="{BB962C8B-B14F-4D97-AF65-F5344CB8AC3E}">
        <p14:creationId xmlns:p14="http://schemas.microsoft.com/office/powerpoint/2010/main" val="2020213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6491</TotalTime>
  <Words>4994</Words>
  <Application>Microsoft Office PowerPoint</Application>
  <PresentationFormat>On-screen Show (4:3)</PresentationFormat>
  <Paragraphs>860</Paragraphs>
  <Slides>75</Slides>
  <Notes>54</Notes>
  <HiddenSlides>1</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Arial</vt:lpstr>
      <vt:lpstr>Calibri</vt:lpstr>
      <vt:lpstr>Calibri Light</vt:lpstr>
      <vt:lpstr>Symbol</vt:lpstr>
      <vt:lpstr>Wingdings</vt:lpstr>
      <vt:lpstr>Office Theme</vt:lpstr>
      <vt:lpstr>PowerPoint Presentation</vt:lpstr>
      <vt:lpstr>The Basics of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Pendley</dc:creator>
  <cp:lastModifiedBy>Bethany Pendley</cp:lastModifiedBy>
  <cp:revision>3</cp:revision>
  <dcterms:created xsi:type="dcterms:W3CDTF">2021-10-02T11:22:56Z</dcterms:created>
  <dcterms:modified xsi:type="dcterms:W3CDTF">2023-02-08T02:22:28Z</dcterms:modified>
</cp:coreProperties>
</file>